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86" r:id="rId3"/>
    <p:sldId id="256" r:id="rId4"/>
    <p:sldId id="287" r:id="rId5"/>
    <p:sldId id="259" r:id="rId6"/>
    <p:sldId id="258" r:id="rId7"/>
    <p:sldId id="260" r:id="rId8"/>
    <p:sldId id="261" r:id="rId9"/>
    <p:sldId id="285" r:id="rId10"/>
    <p:sldId id="288" r:id="rId11"/>
    <p:sldId id="262" r:id="rId12"/>
    <p:sldId id="289" r:id="rId13"/>
    <p:sldId id="290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3" r:id="rId23"/>
    <p:sldId id="292" r:id="rId24"/>
    <p:sldId id="276" r:id="rId25"/>
    <p:sldId id="277" r:id="rId26"/>
    <p:sldId id="278" r:id="rId27"/>
    <p:sldId id="279" r:id="rId28"/>
    <p:sldId id="281" r:id="rId29"/>
    <p:sldId id="295" r:id="rId30"/>
    <p:sldId id="282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11"/>
    <p:restoredTop sz="94677"/>
  </p:normalViewPr>
  <p:slideViewPr>
    <p:cSldViewPr snapToGrid="0">
      <p:cViewPr varScale="1">
        <p:scale>
          <a:sx n="78" d="100"/>
          <a:sy n="78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84844371566295E-2"/>
          <c:y val="2.5016246234356564E-2"/>
          <c:w val="0.81151350372203412"/>
          <c:h val="0.9183942112728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FOLLOWER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5537-4446-8819-9996CE04A3F9}"/>
              </c:ext>
            </c:extLst>
          </c:dPt>
          <c:dPt>
            <c:idx val="2"/>
            <c:invertIfNegative val="0"/>
            <c:bubble3D val="0"/>
            <c:spPr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A3AC-A748-A243-72CF0EDA5ECF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solidFill>
                        <a:srgbClr val="00418E"/>
                      </a:solidFill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9398397836936"/>
                      <c:h val="9.9721952802136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3AC-A748-A243-72CF0EDA5E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00418E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#,##0</c:formatCode>
                <c:ptCount val="3"/>
                <c:pt idx="0">
                  <c:v>275642</c:v>
                </c:pt>
                <c:pt idx="1">
                  <c:v>291886</c:v>
                </c:pt>
                <c:pt idx="2">
                  <c:v>299400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C-A748-A243-72CF0EDA5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17088"/>
        <c:axId val="1636019840"/>
      </c:barChart>
      <c:catAx>
        <c:axId val="163601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418E"/>
                </a:solidFill>
              </a:defRPr>
            </a:pPr>
            <a:endParaRPr lang="it-IT"/>
          </a:p>
        </c:txPr>
        <c:crossAx val="1636019840"/>
        <c:crosses val="autoZero"/>
        <c:auto val="1"/>
        <c:lblAlgn val="ctr"/>
        <c:lblOffset val="100"/>
        <c:noMultiLvlLbl val="0"/>
      </c:catAx>
      <c:valAx>
        <c:axId val="1636019840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418E"/>
                </a:solidFill>
              </a:defRPr>
            </a:pPr>
            <a:endParaRPr lang="it-IT"/>
          </a:p>
        </c:txPr>
        <c:crossAx val="1636017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84844371566295E-2"/>
          <c:y val="2.5016246234356564E-2"/>
          <c:w val="0.81151350372203412"/>
          <c:h val="0.9183942112728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FOLLOWER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00418E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249721</c:v>
                </c:pt>
                <c:pt idx="1">
                  <c:v>250765</c:v>
                </c:pt>
                <c:pt idx="2">
                  <c:v>247326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4-CE49-B153-C7519EEA9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17088"/>
        <c:axId val="1636019840"/>
      </c:barChart>
      <c:catAx>
        <c:axId val="163601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418E"/>
                </a:solidFill>
              </a:defRPr>
            </a:pPr>
            <a:endParaRPr lang="it-IT"/>
          </a:p>
        </c:txPr>
        <c:crossAx val="1636019840"/>
        <c:crosses val="autoZero"/>
        <c:auto val="1"/>
        <c:lblAlgn val="ctr"/>
        <c:lblOffset val="100"/>
        <c:noMultiLvlLbl val="0"/>
      </c:catAx>
      <c:valAx>
        <c:axId val="163601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0418E"/>
                </a:solidFill>
              </a:defRPr>
            </a:pPr>
            <a:endParaRPr lang="it-IT"/>
          </a:p>
        </c:txPr>
        <c:crossAx val="163601708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84844371566295E-2"/>
          <c:y val="2.5016246234356564E-2"/>
          <c:w val="0.81151350372203412"/>
          <c:h val="0.9183942112728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FOLLOWER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226962</c:v>
                </c:pt>
                <c:pt idx="1">
                  <c:v>286687</c:v>
                </c:pt>
                <c:pt idx="2">
                  <c:v>332460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2-0E41-895C-370F4EA52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17088"/>
        <c:axId val="1636019840"/>
      </c:barChart>
      <c:catAx>
        <c:axId val="163601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6019840"/>
        <c:crosses val="autoZero"/>
        <c:auto val="1"/>
        <c:lblAlgn val="ctr"/>
        <c:lblOffset val="100"/>
        <c:noMultiLvlLbl val="0"/>
      </c:catAx>
      <c:valAx>
        <c:axId val="163601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3601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26088290685186"/>
          <c:y val="4.6737219030506906E-2"/>
          <c:w val="0.36432126653604574"/>
          <c:h val="8.1395738212951818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00418E"/>
          </a:solidFill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84844371566295E-2"/>
          <c:y val="2.5016246234356564E-2"/>
          <c:w val="0.81151350372203412"/>
          <c:h val="0.9183942112728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PRODUZIONI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0;[Red]0</c:formatCode>
                <c:ptCount val="3"/>
                <c:pt idx="0">
                  <c:v>145</c:v>
                </c:pt>
                <c:pt idx="1">
                  <c:v>149</c:v>
                </c:pt>
                <c:pt idx="2">
                  <c:v>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96-DF44-911B-9E3BED3CE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17088"/>
        <c:axId val="1636019840"/>
      </c:barChart>
      <c:catAx>
        <c:axId val="163601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6019840"/>
        <c:crosses val="autoZero"/>
        <c:auto val="1"/>
        <c:lblAlgn val="ctr"/>
        <c:lblOffset val="100"/>
        <c:noMultiLvlLbl val="0"/>
      </c:catAx>
      <c:valAx>
        <c:axId val="1636019840"/>
        <c:scaling>
          <c:orientation val="minMax"/>
        </c:scaling>
        <c:delete val="0"/>
        <c:axPos val="l"/>
        <c:majorGridlines/>
        <c:numFmt formatCode="0;[Red]0" sourceLinked="1"/>
        <c:majorTickMark val="none"/>
        <c:minorTickMark val="none"/>
        <c:tickLblPos val="nextTo"/>
        <c:crossAx val="163601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60143870391486"/>
          <c:y val="6.2030409332792802E-2"/>
          <c:w val="0.20578049809291676"/>
          <c:h val="4.0460062556731992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00418E"/>
          </a:solidFill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84844371566295E-2"/>
          <c:y val="2.5016246234356564E-2"/>
          <c:w val="0.81151350372203412"/>
          <c:h val="0.9183942112728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VISUALIZZAZIONI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0;[Red]0</c:formatCode>
                <c:ptCount val="3"/>
                <c:pt idx="0">
                  <c:v>1700000</c:v>
                </c:pt>
                <c:pt idx="1">
                  <c:v>3205108</c:v>
                </c:pt>
                <c:pt idx="2">
                  <c:v>6917044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5-5F49-8C8B-D77F1953A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17088"/>
        <c:axId val="1636019840"/>
      </c:barChart>
      <c:catAx>
        <c:axId val="163601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6019840"/>
        <c:crosses val="autoZero"/>
        <c:auto val="1"/>
        <c:lblAlgn val="ctr"/>
        <c:lblOffset val="100"/>
        <c:noMultiLvlLbl val="0"/>
      </c:catAx>
      <c:valAx>
        <c:axId val="1636019840"/>
        <c:scaling>
          <c:orientation val="minMax"/>
        </c:scaling>
        <c:delete val="0"/>
        <c:axPos val="l"/>
        <c:majorGridlines/>
        <c:numFmt formatCode="0;[Red]0" sourceLinked="1"/>
        <c:majorTickMark val="none"/>
        <c:minorTickMark val="none"/>
        <c:tickLblPos val="nextTo"/>
        <c:crossAx val="163601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60143870391486"/>
          <c:y val="6.2030409332792802E-2"/>
          <c:w val="0.3023555426593158"/>
          <c:h val="4.0460062556731992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00418E"/>
          </a:solidFill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ECD67-E7DD-B24F-8247-05D69A8CB4F9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5486-A2AC-0048-99D0-3378E360CA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5486-A2AC-0048-99D0-3378E360CA2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07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5486-A2AC-0048-99D0-3378E360CA2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83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00E745-B127-73C9-5817-8FACFFCC4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5CF14B-9AC0-370A-B983-2C2AB82EF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7F2599-80AD-D810-77A5-F621A03F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CF899C-4F1E-F614-7446-A75D805B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4EA5BA-8D15-E2FF-98D5-C7B8791B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36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9D2D9-ED76-78F8-547A-3E4BC58C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9100CB1-8D0D-D7A6-748B-2934A09AC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C3D22B-853F-334F-03C2-B8F8E92E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6C7C1C-E49F-A768-6CA8-1162ED1F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DD1463-27A3-81DB-2969-C0D0415D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9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68D3CF-2777-8BCA-8664-CDD7D4920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6BE734-D0E9-3B48-B8E1-2CBE26794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0C976D-1A17-1A7C-A64D-9C0E9C12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5FF03-B777-B929-AA76-40A02BEF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B75FD6-5D45-3468-E2AD-85E43D09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56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042E1-A6F3-08D9-CF00-B5E69D59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664817-F958-B7C4-BBC4-5477A687A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750130-48C9-6C34-39D0-17DCB367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C8C982-90E0-4D20-F666-74461E22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BE49E9-B398-34FE-8373-22F23221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61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95176C-3698-5BB6-99AB-C89EB3FF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823D28-C30C-2909-051C-85EFB4508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771E81-FD84-4295-CF59-661C106F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554BB8-C481-9AC1-0062-6B502E2D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F3121-259C-33D1-36F8-3B8A823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23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C1616-63D4-81A5-B2E4-8A0314C7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E1FD06-0E29-93A9-C3C4-020AB29CC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7B9098-3EAF-D929-4B96-90275532F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F0A66A-C36C-3ADE-6709-8248DE0F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56AA50-4877-AEBD-D40E-AADA5EE1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514084-751C-D044-C5C9-7AC740C7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26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9A526-8080-F0A1-3471-8FF1E4A9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0E1902-0243-6101-7BE8-CE1BE9B84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8A7529-5A68-E211-5F42-224601C66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420670-3101-D8EC-5FEB-515383AF7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AF43E64-1ED4-2731-B426-E594E8B88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909E7E0-8B2F-46A1-B410-BED788AA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8EDD03-817D-69C6-3E54-93E2B39E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BDF596A-F688-02B6-2B94-7E7E514C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79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38CC9-800E-B035-0F78-AE52E309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9E0600-9892-71FA-8FAD-0070FC4E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0FF66C-931E-64FA-4F5F-1FEE469E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78EC43-45E7-7F15-4335-DAFAF7A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95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5B39B00-1772-552D-E085-52F35F62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47D737-1CB1-F004-38ED-C5100136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8A8B67-2677-463A-974A-79E9AE00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42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0A7D9-A574-3270-D9F9-A079FE98E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9DF061-C290-48D5-61BD-F6B01C72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B43980-8C79-9889-B3D5-A1F42DF43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E8A350-9997-FEA3-CFF2-98A15106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0B3B70-3A9D-A8C4-6F02-A9D2AC65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77AF29-3A8B-102D-D664-6710AD3D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00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E43906-D15B-D4E9-892A-817CC929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7E49331-381C-AA87-E416-771A645C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071575-C776-0BFD-A645-1B5BF976A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B369A9-B9F1-435E-3C66-5A7B9971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CE35CF-41B6-9E64-6600-83B9E777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13E46D-8447-D571-1C1F-9AE728AF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2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3A9E96-E588-2F0D-FD75-F6F49E85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9E3825-7258-4DEE-6D5F-40700CACE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1B97A5-0190-DEAD-CF98-2F8EEC6BB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0C202-6A4B-A342-8F6F-C0CE73B2657E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670658-24F7-C3C4-250F-86D505663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BB8EBD-3E7B-7D20-016E-D8C597C36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B0BE5-C16E-A94D-90C5-120000C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8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.emf"/><Relationship Id="rId7" Type="http://schemas.openxmlformats.org/officeDocument/2006/relationships/image" Target="../media/image28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30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emf"/><Relationship Id="rId7" Type="http://schemas.openxmlformats.org/officeDocument/2006/relationships/image" Target="../media/image2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9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em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5.emf"/><Relationship Id="rId10" Type="http://schemas.openxmlformats.org/officeDocument/2006/relationships/image" Target="../media/image41.png"/><Relationship Id="rId4" Type="http://schemas.openxmlformats.org/officeDocument/2006/relationships/image" Target="../media/image2.emf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5.emf"/><Relationship Id="rId7" Type="http://schemas.openxmlformats.org/officeDocument/2006/relationships/image" Target="../media/image3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8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chart" Target="../charts/chart3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chart" Target="../charts/chart5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2.emf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image" Target="../media/image16.e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DC9590-85E3-2504-F3E1-B57E783D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533" y="-1212411"/>
            <a:ext cx="16096148" cy="86755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C09308-59FC-46C7-F8B8-B61746734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4" y="1875361"/>
            <a:ext cx="2273171" cy="31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99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8CC3BCB-9258-FC69-9200-A06EF0A7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1742989" y="-1283329"/>
            <a:ext cx="15423777" cy="104973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7CE652D-7D7F-0635-BA81-BBAECE0B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5557100"/>
            <a:ext cx="12192000" cy="17462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C668C7-E967-B3E1-AC25-C6EBAAED2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06BCA55-27F7-4C51-DF53-3D72C1CDEDE8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LE NAZIONALI BEACH VOLLEY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7AA976-8C13-5B01-8D24-C9157ECD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6F61F7B-5B37-3931-DAC1-9909EE159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D573A35-6AE6-D50F-62A4-303C61492DFD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B56556-AEE2-7131-2555-D4C06057160D}"/>
              </a:ext>
            </a:extLst>
          </p:cNvPr>
          <p:cNvSpPr txBox="1"/>
          <p:nvPr/>
        </p:nvSpPr>
        <p:spPr>
          <a:xfrm>
            <a:off x="1143974" y="1107801"/>
            <a:ext cx="513593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Marta Menegatti/Valentina Gottardi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Challenge di 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Saquarema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(Brasile)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al Challenge di Edmonton (Canada)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Claudia Scampoli/Margherita Bianchin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Lecce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Messina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ai 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Mediterranean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Beach Games (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Heraklion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Grecia)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Reka</a:t>
            </a: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Orsi Toth/Giada Bianchi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al Future di Messina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ai 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Mediterranean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Beach Games (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Heraklion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Grecia)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Reka</a:t>
            </a: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Orsi Toth/Viktoria Orsi Toth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Future di Cervia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Rachele Mancinelli/Aurora Mattavelli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Future di Corigliano Rossano (Italia)</a:t>
            </a:r>
          </a:p>
          <a:p>
            <a:endParaRPr lang="it-IT" sz="1300" b="1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Federica Frasca/Alice Gradini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Future di Maiorca (Spagna)</a:t>
            </a:r>
          </a:p>
          <a:p>
            <a:b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Jessica Allegretti/Eleonora </a:t>
            </a:r>
            <a:r>
              <a:rPr lang="it-IT" sz="1300" b="1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Annibalini</a:t>
            </a:r>
            <a:b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al Future di Cervia (Italia)</a:t>
            </a:r>
          </a:p>
          <a:p>
            <a:endParaRPr lang="it-IT" sz="1300" dirty="0">
              <a:solidFill>
                <a:srgbClr val="00418E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1AF80A-EC0C-2291-51F7-AF01BA1F5ABA}"/>
              </a:ext>
            </a:extLst>
          </p:cNvPr>
          <p:cNvSpPr txBox="1"/>
          <p:nvPr/>
        </p:nvSpPr>
        <p:spPr>
          <a:xfrm>
            <a:off x="6391997" y="1107801"/>
            <a:ext cx="436134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Paolo Nicolai/Samuele Cottafava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alle BPT 2022 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Finals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 Doha (Qatar)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Challenge di Edmonton (Canada)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all’Elite16 di Amburgo (Germania)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all’Elite16 di Joao Pessoa (Brasile)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Alex Ranghieri/Adrian </a:t>
            </a:r>
            <a:r>
              <a:rPr lang="it-IT" sz="1300" b="1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Carambula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all’Elite16 di Doha (Qatar)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all’Elite16 di Montreal (Canada)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Gianluca Dal Corso/Marco </a:t>
            </a:r>
            <a:r>
              <a:rPr lang="it-IT" sz="1300" b="1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Viscovich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Future di Messina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3° posto al Future di Corigliano Rossano (Italia)</a:t>
            </a:r>
          </a:p>
          <a:p>
            <a:endParaRPr lang="it-IT" sz="1300" b="1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Tobia Marchetto/Jakob Windisch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Corigliano Rossano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Cervia (Italia)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Andrea Abbiati/Tiziano Andreatta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Tahiti (PYF)</a:t>
            </a:r>
          </a:p>
          <a:p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Benzi/Bonifazi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1° posto al Future di Lecce (Italia)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2° posto ai </a:t>
            </a:r>
            <a:r>
              <a:rPr lang="it-IT" sz="1300" dirty="0" err="1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Mediterranean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Beach Games ( Grecia)</a:t>
            </a:r>
          </a:p>
          <a:p>
            <a:endParaRPr lang="it-IT" sz="1300" dirty="0">
              <a:solidFill>
                <a:srgbClr val="004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67D0935-9C96-2B56-2E0A-776FC02F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533" y="-1212411"/>
            <a:ext cx="16096148" cy="86755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DF8A336-5E45-9A6A-EEE0-8719F688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559" y="-491490"/>
            <a:ext cx="13261958" cy="8675529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FBD528E-4F6F-A8D0-105B-1B3D331FC095}"/>
              </a:ext>
            </a:extLst>
          </p:cNvPr>
          <p:cNvSpPr txBox="1"/>
          <p:nvPr/>
        </p:nvSpPr>
        <p:spPr>
          <a:xfrm>
            <a:off x="0" y="5560051"/>
            <a:ext cx="5795682" cy="571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3100" b="1" spc="1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LE NOSTRE ATTIVITÀ</a:t>
            </a:r>
            <a:endParaRPr lang="en-US" sz="3100" b="1" dirty="0">
              <a:solidFill>
                <a:schemeClr val="bg1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1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34224B-4F51-1126-FC77-9B08C18B39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D30207-B194-45F7-1684-43C187A9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C30B06C8-E8E6-7D64-615B-5043B527DED2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LE NOSTRE GARE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16978A-8B21-FB30-C9ED-4AF51A4B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FACF5F-584D-33B3-0864-21E8A5B29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8A7D8-94CF-5FF3-1EB9-1CDA1605AEC8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6BA81F-F385-E31B-0A0B-6DBA43A57681}"/>
              </a:ext>
            </a:extLst>
          </p:cNvPr>
          <p:cNvSpPr txBox="1"/>
          <p:nvPr/>
        </p:nvSpPr>
        <p:spPr>
          <a:xfrm>
            <a:off x="2819400" y="1400175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TOTALE GARE FIPAV: </a:t>
            </a:r>
            <a:r>
              <a:rPr lang="it-IT" sz="3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327.077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5F9B114-A3F4-E584-3897-B8C5D7EAB739}"/>
              </a:ext>
            </a:extLst>
          </p:cNvPr>
          <p:cNvSpPr txBox="1"/>
          <p:nvPr/>
        </p:nvSpPr>
        <p:spPr>
          <a:xfrm>
            <a:off x="2664906" y="2329513"/>
            <a:ext cx="133814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GARE </a:t>
            </a:r>
          </a:p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SERIE 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80FD326-3183-4EAD-B843-97D235613947}"/>
              </a:ext>
            </a:extLst>
          </p:cNvPr>
          <p:cNvSpPr txBox="1"/>
          <p:nvPr/>
        </p:nvSpPr>
        <p:spPr>
          <a:xfrm>
            <a:off x="3993903" y="2329513"/>
            <a:ext cx="133814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GARE </a:t>
            </a:r>
          </a:p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SERIE B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F554DE3-1F23-0BAE-40FC-F724BB05CBE4}"/>
              </a:ext>
            </a:extLst>
          </p:cNvPr>
          <p:cNvSpPr txBox="1"/>
          <p:nvPr/>
        </p:nvSpPr>
        <p:spPr>
          <a:xfrm>
            <a:off x="5277620" y="2329513"/>
            <a:ext cx="133814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GARE SERIE</a:t>
            </a:r>
          </a:p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REGIONALI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CCB95F4-A814-D0F0-3DD4-1D600EF085D5}"/>
              </a:ext>
            </a:extLst>
          </p:cNvPr>
          <p:cNvSpPr txBox="1"/>
          <p:nvPr/>
        </p:nvSpPr>
        <p:spPr>
          <a:xfrm>
            <a:off x="6578287" y="2329513"/>
            <a:ext cx="1338141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GARE SERIE TERRITORIALI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D216622-29D3-BC58-5F7A-2BDF6C33580E}"/>
              </a:ext>
            </a:extLst>
          </p:cNvPr>
          <p:cNvSpPr txBox="1"/>
          <p:nvPr/>
        </p:nvSpPr>
        <p:spPr>
          <a:xfrm>
            <a:off x="7827224" y="2329513"/>
            <a:ext cx="1545376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GARE TERRITORIALI DI CATEGORIA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2187B42-AF02-CC36-B3F3-8C9604A9DE5F}"/>
              </a:ext>
            </a:extLst>
          </p:cNvPr>
          <p:cNvSpPr/>
          <p:nvPr/>
        </p:nvSpPr>
        <p:spPr>
          <a:xfrm>
            <a:off x="3037574" y="4647064"/>
            <a:ext cx="566928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A34F0F7-71D9-034D-377C-31A3405345C5}"/>
              </a:ext>
            </a:extLst>
          </p:cNvPr>
          <p:cNvSpPr/>
          <p:nvPr/>
        </p:nvSpPr>
        <p:spPr>
          <a:xfrm>
            <a:off x="4339139" y="4509244"/>
            <a:ext cx="566928" cy="1835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6D58805-9BB0-9CC6-3110-7F062093B261}"/>
              </a:ext>
            </a:extLst>
          </p:cNvPr>
          <p:cNvSpPr/>
          <p:nvPr/>
        </p:nvSpPr>
        <p:spPr>
          <a:xfrm>
            <a:off x="5650288" y="4079848"/>
            <a:ext cx="566928" cy="6129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CC60AE-EDAB-E0CD-3D37-9036B58A828E}"/>
              </a:ext>
            </a:extLst>
          </p:cNvPr>
          <p:cNvSpPr/>
          <p:nvPr/>
        </p:nvSpPr>
        <p:spPr>
          <a:xfrm>
            <a:off x="6960099" y="3929089"/>
            <a:ext cx="566928" cy="7636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7C1D82D-3C5E-DC81-2524-BC54105FC17A}"/>
              </a:ext>
            </a:extLst>
          </p:cNvPr>
          <p:cNvSpPr/>
          <p:nvPr/>
        </p:nvSpPr>
        <p:spPr>
          <a:xfrm>
            <a:off x="8361159" y="3092822"/>
            <a:ext cx="566928" cy="15999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5064081-3BBA-260B-4CCF-8456F0988098}"/>
              </a:ext>
            </a:extLst>
          </p:cNvPr>
          <p:cNvSpPr txBox="1"/>
          <p:nvPr/>
        </p:nvSpPr>
        <p:spPr>
          <a:xfrm>
            <a:off x="2664906" y="4578736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1.389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17D1BA4-51CE-0486-FCC2-7B5526ECF043}"/>
              </a:ext>
            </a:extLst>
          </p:cNvPr>
          <p:cNvSpPr txBox="1"/>
          <p:nvPr/>
        </p:nvSpPr>
        <p:spPr>
          <a:xfrm>
            <a:off x="3993903" y="4578736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4.236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82EAB1D0-0C97-EDBF-A833-02922E352F89}"/>
              </a:ext>
            </a:extLst>
          </p:cNvPr>
          <p:cNvSpPr txBox="1"/>
          <p:nvPr/>
        </p:nvSpPr>
        <p:spPr>
          <a:xfrm>
            <a:off x="5277620" y="4578736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55.017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464708FE-F475-0E2D-57CB-ADCE7F45B27D}"/>
              </a:ext>
            </a:extLst>
          </p:cNvPr>
          <p:cNvSpPr txBox="1"/>
          <p:nvPr/>
        </p:nvSpPr>
        <p:spPr>
          <a:xfrm>
            <a:off x="6578287" y="4578736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83.015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6AACFAF-54FE-435B-55DC-A8A17761BFAA}"/>
              </a:ext>
            </a:extLst>
          </p:cNvPr>
          <p:cNvSpPr txBox="1"/>
          <p:nvPr/>
        </p:nvSpPr>
        <p:spPr>
          <a:xfrm>
            <a:off x="7990240" y="4578736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201.420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157CB69B-5D98-AC79-4CA2-A98A44AADA9B}"/>
              </a:ext>
            </a:extLst>
          </p:cNvPr>
          <p:cNvCxnSpPr>
            <a:cxnSpLocks/>
          </p:cNvCxnSpPr>
          <p:nvPr/>
        </p:nvCxnSpPr>
        <p:spPr>
          <a:xfrm>
            <a:off x="2077212" y="4692786"/>
            <a:ext cx="8037576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A26A4B-B1B7-F323-D085-FF8973F6F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3F272E-144B-958E-0F10-080419EA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991E35F-49F4-D15F-FB1E-D1A0EB366618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SETTORE ARBITRALE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92E3E6-B2D6-9232-F0AB-CA1B8723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4E3163-807F-E6E5-0549-C38492E83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ACEB1-6F3A-0EE5-4283-BC9B03EDD9B7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C52194-0811-B11A-72C7-726ADF3DC32D}"/>
              </a:ext>
            </a:extLst>
          </p:cNvPr>
          <p:cNvSpPr txBox="1"/>
          <p:nvPr/>
        </p:nvSpPr>
        <p:spPr>
          <a:xfrm>
            <a:off x="2819400" y="1400175"/>
            <a:ext cx="6553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ECCELLENZA FEDERALE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9D92B2-4F12-8F9B-1485-38F6F257DA0E}"/>
              </a:ext>
            </a:extLst>
          </p:cNvPr>
          <p:cNvSpPr txBox="1"/>
          <p:nvPr/>
        </p:nvSpPr>
        <p:spPr>
          <a:xfrm>
            <a:off x="2819400" y="1893234"/>
            <a:ext cx="6553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5.471 ARBITRI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290A9E-7596-B6CD-D266-0F4A4480F935}"/>
              </a:ext>
            </a:extLst>
          </p:cNvPr>
          <p:cNvSpPr txBox="1"/>
          <p:nvPr/>
        </p:nvSpPr>
        <p:spPr>
          <a:xfrm>
            <a:off x="2045228" y="2936576"/>
            <a:ext cx="46322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INDOOR</a:t>
            </a:r>
            <a:b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INTERNAZIONALI INDOOR: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16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RUOLO A: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121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RUOLO B: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533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RUOLO REGIONALE: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1.343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RUOLO TERRITORIALE: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3.237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BENEMERITI: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329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D'ONORE: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17</a:t>
            </a:r>
            <a:b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ASSOCIATI: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8.133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endParaRPr lang="it-IT" sz="1500" b="1" dirty="0">
              <a:solidFill>
                <a:srgbClr val="00418E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4636B5-8119-04B7-6E52-47EDDD8EBF2C}"/>
              </a:ext>
            </a:extLst>
          </p:cNvPr>
          <p:cNvSpPr txBox="1"/>
          <p:nvPr/>
        </p:nvSpPr>
        <p:spPr>
          <a:xfrm>
            <a:off x="6101235" y="3149101"/>
            <a:ext cx="4045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INTERNAZIONALI BEACH: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8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BEACH VOLLEY: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52</a:t>
            </a:r>
          </a:p>
          <a:p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INTERNAZIONALI SITTING VOLLEY: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3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ARBITRI SITTING VOLLEY: </a:t>
            </a:r>
            <a:r>
              <a:rPr lang="it-IT" sz="1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10</a:t>
            </a:r>
            <a:br>
              <a:rPr lang="it-IT" sz="15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</a:br>
            <a:endParaRPr lang="it-IT" sz="1500" b="1" dirty="0">
              <a:solidFill>
                <a:srgbClr val="00418E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45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283E217-05BD-05FA-7086-F8C44C49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DD4B41C-F4ED-9791-33B9-EABB5203A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2" y="646504"/>
            <a:ext cx="5213736" cy="27314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130897-4254-5FEA-012C-68CFDA04C65E}"/>
              </a:ext>
            </a:extLst>
          </p:cNvPr>
          <p:cNvSpPr txBox="1"/>
          <p:nvPr/>
        </p:nvSpPr>
        <p:spPr>
          <a:xfrm>
            <a:off x="1761191" y="3396451"/>
            <a:ext cx="5348208" cy="126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FNG 2023 in numeri:</a:t>
            </a:r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2350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atleti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168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squadre finaliste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408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gare disputate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C89C3F-31EE-5CB5-8691-1B86CF7AD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33771F8-66B8-771E-0C62-3468D991FABF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FINALI NAZIONALI GIOVANILI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9EAD500-C954-0491-409E-EBD9CDA7A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AF311A-FFE4-3BC1-F6EB-49964A387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E08A4F79-C420-6CAB-575A-024E7C92DC8F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14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7D2AAE3-E5FA-E761-D139-2A294E9138F6}"/>
              </a:ext>
            </a:extLst>
          </p:cNvPr>
          <p:cNvGrpSpPr/>
          <p:nvPr/>
        </p:nvGrpSpPr>
        <p:grpSpPr>
          <a:xfrm>
            <a:off x="5163670" y="2975399"/>
            <a:ext cx="5809129" cy="1117803"/>
            <a:chOff x="5163670" y="2975399"/>
            <a:chExt cx="5809129" cy="1117803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2864A5D-2C35-9149-242F-1294C51136D7}"/>
                </a:ext>
              </a:extLst>
            </p:cNvPr>
            <p:cNvSpPr txBox="1"/>
            <p:nvPr/>
          </p:nvSpPr>
          <p:spPr>
            <a:xfrm>
              <a:off x="5163670" y="3576266"/>
              <a:ext cx="5809129" cy="516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3.858.020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persone raggiunte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2.862.254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b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476.160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reazioni, commenti e condivisioni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156.914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endParaRPr lang="it-IT" sz="1300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FA6F0F7-19B5-8638-6A41-CD2E491C9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6928" y="2975399"/>
              <a:ext cx="436955" cy="43371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2359B91-E8AD-5547-CF0B-38AB32583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15008" y="2984006"/>
              <a:ext cx="458719" cy="458719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9EF5EED-1AE9-502A-6019-C7152051CC0A}"/>
              </a:ext>
            </a:extLst>
          </p:cNvPr>
          <p:cNvGrpSpPr/>
          <p:nvPr/>
        </p:nvGrpSpPr>
        <p:grpSpPr>
          <a:xfrm>
            <a:off x="5246928" y="4251443"/>
            <a:ext cx="10369071" cy="1432750"/>
            <a:chOff x="5246928" y="4251443"/>
            <a:chExt cx="10369071" cy="1432750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D2DAE10-82CB-1DE5-8C66-148FB2D71A38}"/>
                </a:ext>
              </a:extLst>
            </p:cNvPr>
            <p:cNvSpPr txBox="1"/>
            <p:nvPr/>
          </p:nvSpPr>
          <p:spPr>
            <a:xfrm>
              <a:off x="5246928" y="4664106"/>
              <a:ext cx="10369071" cy="1020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b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759.320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visualizzazioni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213.163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endParaRPr lang="it-IT" sz="1300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DIRETTA VIDEO</a:t>
              </a:r>
              <a:b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491 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ore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71 ore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 | </a:t>
              </a:r>
              <a:r>
                <a:rPr lang="it-IT" sz="1700" b="1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+256%</a:t>
              </a:r>
              <a:endParaRPr lang="it-IT" sz="1700" b="1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9C7331D-01C0-11C5-9431-312F545F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6928" y="4251443"/>
              <a:ext cx="458719" cy="458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5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D740AB4-EF97-D42F-CAC5-AA1D499D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0AA339-3D92-E1AE-AE9E-F72C89D9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17C2133-EA27-B810-1095-5D1D2821D770}"/>
              </a:ext>
            </a:extLst>
          </p:cNvPr>
          <p:cNvSpPr txBox="1"/>
          <p:nvPr/>
        </p:nvSpPr>
        <p:spPr>
          <a:xfrm>
            <a:off x="1077553" y="369486"/>
            <a:ext cx="10074298" cy="57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1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TROFEO DEI TERRITORI E TROFEO DELLE REGIONI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10E358-FEF8-1882-8141-04AD366C6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7627BA1-E474-8A6F-05A2-03FD72ABD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A76E-068A-856B-27C6-960BD1C20943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D2F60E1-8F5D-AACA-E000-EB85480BB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86" y="394746"/>
            <a:ext cx="6065228" cy="296399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6ED4B2E7-1B59-3327-120F-1856B9BDB0F7}"/>
              </a:ext>
            </a:extLst>
          </p:cNvPr>
          <p:cNvGrpSpPr/>
          <p:nvPr/>
        </p:nvGrpSpPr>
        <p:grpSpPr>
          <a:xfrm>
            <a:off x="5194450" y="2994559"/>
            <a:ext cx="5900738" cy="1095155"/>
            <a:chOff x="5194450" y="2994559"/>
            <a:chExt cx="5900738" cy="1095155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480BABB-B015-6839-8CD9-BFCF441CBA27}"/>
                </a:ext>
              </a:extLst>
            </p:cNvPr>
            <p:cNvSpPr txBox="1"/>
            <p:nvPr/>
          </p:nvSpPr>
          <p:spPr>
            <a:xfrm>
              <a:off x="5194450" y="3358745"/>
              <a:ext cx="5900738" cy="730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b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1.200.000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persone raggiunte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776.000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b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194.000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reazioni, commenti e condivisioni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156.900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endParaRPr lang="it-IT" sz="1300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2FEAC36-C658-AD13-EB7E-E0F31E63C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4450" y="2994559"/>
              <a:ext cx="436955" cy="433718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9E5D568-A0BA-E8B3-C58B-7190386C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3763" y="3003166"/>
              <a:ext cx="458719" cy="458719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99D1B7F-C724-A268-CD24-51C66B3494E7}"/>
              </a:ext>
            </a:extLst>
          </p:cNvPr>
          <p:cNvGrpSpPr/>
          <p:nvPr/>
        </p:nvGrpSpPr>
        <p:grpSpPr>
          <a:xfrm>
            <a:off x="5194450" y="4280373"/>
            <a:ext cx="10369071" cy="1405418"/>
            <a:chOff x="5194450" y="4280373"/>
            <a:chExt cx="10369071" cy="1405418"/>
          </a:xfrm>
        </p:grpSpPr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19B38EF8-BB76-CEA1-D62C-5F8CD7D2B2F9}"/>
                </a:ext>
              </a:extLst>
            </p:cNvPr>
            <p:cNvSpPr txBox="1"/>
            <p:nvPr/>
          </p:nvSpPr>
          <p:spPr>
            <a:xfrm>
              <a:off x="5194450" y="4665704"/>
              <a:ext cx="10369071" cy="1020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b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284.127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visualizzazioni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47.903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</a:t>
              </a:r>
              <a:endParaRPr lang="it-IT" sz="1300" i="1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DIRETTA VIDEO</a:t>
              </a:r>
              <a:b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</a:br>
              <a:r>
                <a:rPr lang="it-IT" sz="1300" b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300</a:t>
              </a:r>
              <a:r>
                <a:rPr lang="it-IT" sz="1300" b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</a:t>
              </a:r>
              <a:r>
                <a:rPr lang="it-IT" sz="1300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ore |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12 </a:t>
              </a:r>
              <a:r>
                <a:rPr lang="it-IT" sz="1300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anno precedente </a:t>
              </a:r>
              <a:r>
                <a:rPr lang="it-IT" sz="1300" i="1" kern="100" dirty="0">
                  <a:solidFill>
                    <a:srgbClr val="00418E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| </a:t>
              </a:r>
              <a:r>
                <a:rPr lang="it-IT" sz="1700" b="1" i="1" kern="100" dirty="0">
                  <a:solidFill>
                    <a:srgbClr val="00418E"/>
                  </a:solidFill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+493%</a:t>
              </a:r>
              <a:endParaRPr lang="it-IT" sz="1700" i="1" kern="1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7A1632B-92F1-EE67-5A07-7E938E73E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4450" y="4280373"/>
              <a:ext cx="458719" cy="458719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E980BC-054D-AB55-DC45-265C146ED36C}"/>
              </a:ext>
            </a:extLst>
          </p:cNvPr>
          <p:cNvSpPr txBox="1"/>
          <p:nvPr/>
        </p:nvSpPr>
        <p:spPr>
          <a:xfrm>
            <a:off x="1689478" y="3415474"/>
            <a:ext cx="2945275" cy="156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Il Trofeo delle Regioni in numeri:</a:t>
            </a:r>
          </a:p>
          <a:p>
            <a:pPr algn="just"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21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regioni rappresentate</a:t>
            </a:r>
          </a:p>
          <a:p>
            <a:pPr algn="just"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42 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selezioni regionali, </a:t>
            </a:r>
          </a:p>
          <a:p>
            <a:pPr algn="just">
              <a:lnSpc>
                <a:spcPct val="150000"/>
              </a:lnSpc>
            </a:pP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+ 15.000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atleti coinvolti</a:t>
            </a:r>
          </a:p>
          <a:p>
            <a:pPr>
              <a:lnSpc>
                <a:spcPct val="150000"/>
              </a:lnSpc>
            </a:pPr>
            <a:endParaRPr lang="it-IT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8F4085-5A55-9587-AA6A-127E22C325E5}"/>
              </a:ext>
            </a:extLst>
          </p:cNvPr>
          <p:cNvSpPr txBox="1"/>
          <p:nvPr/>
        </p:nvSpPr>
        <p:spPr>
          <a:xfrm>
            <a:off x="2819400" y="1392253"/>
            <a:ext cx="6553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9.200 PARTECIPANTI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24397A71-EAA3-6D26-BC56-6231C1DA77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9BAE78-C933-597A-F7DE-BC9BA2B9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BCC1E563-01C7-3857-9718-A50BF493876A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BEACH VOLLEY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80B06C-6455-52A1-A624-4A6EC3206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C03F1E0-6E64-D407-5A86-E3D57561C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00CA6-4A31-C452-2FC0-AD7A94DF4921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16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C357E14-32D4-739A-80D4-2E3DB08F58DB}"/>
              </a:ext>
            </a:extLst>
          </p:cNvPr>
          <p:cNvGrpSpPr/>
          <p:nvPr/>
        </p:nvGrpSpPr>
        <p:grpSpPr>
          <a:xfrm>
            <a:off x="7022529" y="3866996"/>
            <a:ext cx="2994446" cy="1336152"/>
            <a:chOff x="7022529" y="3866996"/>
            <a:chExt cx="2994446" cy="1336152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EDC184A1-1C4D-C768-39EF-5EB0C0935D0C}"/>
                </a:ext>
              </a:extLst>
            </p:cNvPr>
            <p:cNvSpPr txBox="1"/>
            <p:nvPr/>
          </p:nvSpPr>
          <p:spPr>
            <a:xfrm>
              <a:off x="7022529" y="4544105"/>
              <a:ext cx="2903495" cy="32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Visualizzazioni: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136.288 totali</a:t>
              </a:r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5B06A501-FE2B-44AF-6A9C-3055CAFD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2529" y="3866996"/>
              <a:ext cx="510324" cy="51032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84553DB-DC8A-F527-BC5E-F29FF899BB4F}"/>
                </a:ext>
              </a:extLst>
            </p:cNvPr>
            <p:cNvSpPr txBox="1"/>
            <p:nvPr/>
          </p:nvSpPr>
          <p:spPr>
            <a:xfrm>
              <a:off x="7022529" y="4877867"/>
              <a:ext cx="2994446" cy="32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Autoproduzioni: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53 dirette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170037D-5FD6-AA89-379F-DD52A8515673}"/>
              </a:ext>
            </a:extLst>
          </p:cNvPr>
          <p:cNvGrpSpPr/>
          <p:nvPr/>
        </p:nvGrpSpPr>
        <p:grpSpPr>
          <a:xfrm>
            <a:off x="2175025" y="2379274"/>
            <a:ext cx="4047784" cy="1295335"/>
            <a:chOff x="2175025" y="2379274"/>
            <a:chExt cx="4047784" cy="129533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86548A1-5C2E-25AC-415D-8B0BF83DC3F1}"/>
                </a:ext>
              </a:extLst>
            </p:cNvPr>
            <p:cNvSpPr txBox="1"/>
            <p:nvPr/>
          </p:nvSpPr>
          <p:spPr>
            <a:xfrm>
              <a:off x="2175025" y="3061517"/>
              <a:ext cx="4047784" cy="3252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Visualizzazioni stories: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1.800.000 totali</a:t>
              </a:r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BD005A5B-3EFC-54D6-5B33-C3170A64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5025" y="2379274"/>
              <a:ext cx="510324" cy="51032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5923495-C8CB-B9CC-461D-B3D1630790AC}"/>
                </a:ext>
              </a:extLst>
            </p:cNvPr>
            <p:cNvSpPr txBox="1"/>
            <p:nvPr/>
          </p:nvSpPr>
          <p:spPr>
            <a:xfrm>
              <a:off x="2175025" y="3349328"/>
              <a:ext cx="4047784" cy="3252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Mi Piace post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: 389.000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1B9AA26-7D5F-477F-27F8-A03B88D9793C}"/>
              </a:ext>
            </a:extLst>
          </p:cNvPr>
          <p:cNvGrpSpPr/>
          <p:nvPr/>
        </p:nvGrpSpPr>
        <p:grpSpPr>
          <a:xfrm>
            <a:off x="2175025" y="3875503"/>
            <a:ext cx="4340156" cy="1319164"/>
            <a:chOff x="2175025" y="3875503"/>
            <a:chExt cx="4340156" cy="1319164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53E473A-FF20-9EC1-FB54-8BDACAB0E6B1}"/>
                </a:ext>
              </a:extLst>
            </p:cNvPr>
            <p:cNvSpPr txBox="1"/>
            <p:nvPr/>
          </p:nvSpPr>
          <p:spPr>
            <a:xfrm>
              <a:off x="2175025" y="4536620"/>
              <a:ext cx="4340156" cy="3252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Persone raggiunte post Facebook: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1.700.000</a:t>
              </a:r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C98F940C-AEFB-ADBF-FF37-F489A664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5025" y="3875503"/>
              <a:ext cx="486112" cy="482511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E0DCCFE-071E-4277-4B88-46AEF6DC8DC6}"/>
                </a:ext>
              </a:extLst>
            </p:cNvPr>
            <p:cNvSpPr txBox="1"/>
            <p:nvPr/>
          </p:nvSpPr>
          <p:spPr>
            <a:xfrm>
              <a:off x="2175025" y="4869386"/>
              <a:ext cx="4130718" cy="3252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Post Facebook: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92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A791C6B-9147-6C54-CE5C-F19274F76D6A}"/>
              </a:ext>
            </a:extLst>
          </p:cNvPr>
          <p:cNvGrpSpPr/>
          <p:nvPr/>
        </p:nvGrpSpPr>
        <p:grpSpPr>
          <a:xfrm>
            <a:off x="7022529" y="2375647"/>
            <a:ext cx="2903496" cy="1309657"/>
            <a:chOff x="7022529" y="2375647"/>
            <a:chExt cx="2903496" cy="1309657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4726E9D-E64B-13A5-3645-713E128255BD}"/>
                </a:ext>
              </a:extLst>
            </p:cNvPr>
            <p:cNvSpPr txBox="1"/>
            <p:nvPr/>
          </p:nvSpPr>
          <p:spPr>
            <a:xfrm>
              <a:off x="7022529" y="3057909"/>
              <a:ext cx="2903495" cy="32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Visualizzazioni Tweet: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94.000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4208890D-E8BF-CAF6-F6B2-88CE48E2E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2529" y="2375647"/>
              <a:ext cx="486113" cy="486113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5341A0D-EBBB-B735-0871-D9E18696ACC6}"/>
                </a:ext>
              </a:extLst>
            </p:cNvPr>
            <p:cNvSpPr txBox="1"/>
            <p:nvPr/>
          </p:nvSpPr>
          <p:spPr>
            <a:xfrm>
              <a:off x="7022530" y="3360023"/>
              <a:ext cx="2903495" cy="32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Numero Tweet: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0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E7AEC7B-A190-D30A-8F2C-BB0816ACF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06698" y="-647634"/>
            <a:ext cx="16096148" cy="86755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E02DF7-F378-77ED-97A9-56452E5F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268" y="-1645023"/>
            <a:ext cx="13013297" cy="86755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7A0D23-B88F-6C70-873F-4B111D7D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52" y="5567083"/>
            <a:ext cx="2994279" cy="9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808DAE0-2ECD-B279-D550-1D0D08ABF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F1BD8B8-79B2-2AB6-3CE8-7E690F993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2F1C56F0-F816-04BC-9F49-942B7AF771C1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SNOW VOLLEY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F31F0C-E347-7112-90E4-0AF5B55B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7348B1-ACE1-DF1D-956E-BAFD259F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BF4A312-F669-B2AF-B4AE-19CBD8A07FA6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18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0B3781-F8D5-CD87-177F-C91F93591A1B}"/>
              </a:ext>
            </a:extLst>
          </p:cNvPr>
          <p:cNvSpPr txBox="1"/>
          <p:nvPr/>
        </p:nvSpPr>
        <p:spPr>
          <a:xfrm>
            <a:off x="1749659" y="2217101"/>
            <a:ext cx="869268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Nella stagione 2022 è stato inaugurato il primo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Campionato Italiano Assoluto di Snow volley 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 ha visto il coinvolgimento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 1000 persone 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all’interno del villaggio durante le finali.</a:t>
            </a:r>
          </a:p>
          <a:p>
            <a:pPr marL="0" indent="0" algn="just">
              <a:buNone/>
            </a:pPr>
            <a:endParaRPr lang="it-IT" sz="15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Il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Campionato Italiano Assoluto di Snow volley 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 avuto inizio ai piedi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dell’Etna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dove i migliori giocatori sono scesi in campo per conquistare la prima tappa a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Linguaglossa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approdare alla finale conclusiva a </a:t>
            </a: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Prato Nevoso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endParaRPr lang="it-IT" sz="1300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E1B8B6-51DD-32E6-EC6B-1F1AE7299757}"/>
              </a:ext>
            </a:extLst>
          </p:cNvPr>
          <p:cNvSpPr txBox="1"/>
          <p:nvPr/>
        </p:nvSpPr>
        <p:spPr>
          <a:xfrm>
            <a:off x="4363302" y="569235"/>
            <a:ext cx="4283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NUOVA SFIDA</a:t>
            </a:r>
          </a:p>
        </p:txBody>
      </p:sp>
    </p:spTree>
    <p:extLst>
      <p:ext uri="{BB962C8B-B14F-4D97-AF65-F5344CB8AC3E}">
        <p14:creationId xmlns:p14="http://schemas.microsoft.com/office/powerpoint/2010/main" val="39277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5A1AE34-EB51-2976-3AE5-4C04FF67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422" y="-2955334"/>
            <a:ext cx="17337450" cy="106162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7BD4EE-68F8-24C1-CC4F-E210DD50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9958" y="-898102"/>
            <a:ext cx="13338810" cy="88730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AFE07F-D41A-4474-6192-2C95C8423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1" y="639656"/>
            <a:ext cx="2832325" cy="21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restyling del logo FIPAV">
            <a:hlinkClick r:id="" action="ppaction://media"/>
            <a:extLst>
              <a:ext uri="{FF2B5EF4-FFF2-40B4-BE49-F238E27FC236}">
                <a16:creationId xmlns:a16="http://schemas.microsoft.com/office/drawing/2014/main" id="{D67F4567-C04D-4998-68A6-52F8B8BCC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10EB7-8C4E-DEBE-30E8-ED2DF71C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31E30A-4668-03DB-2797-34CEFE8F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C1EA002A-1EA3-A208-670B-86AF561B89E1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VOLLEY S3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340D48-3796-A945-80C5-F41BA691A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77EF87-A922-A707-4F4D-C219F8090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99CB0-55E6-AB3B-628D-851FBAB9C2F8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39E5E8-FB2C-FEE1-FBFD-D54B00FE4D1A}"/>
              </a:ext>
            </a:extLst>
          </p:cNvPr>
          <p:cNvSpPr txBox="1"/>
          <p:nvPr/>
        </p:nvSpPr>
        <p:spPr>
          <a:xfrm>
            <a:off x="3836740" y="1261598"/>
            <a:ext cx="452288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Scuola Attiva Kids 2023</a:t>
            </a:r>
          </a:p>
          <a:p>
            <a:pPr algn="ctr"/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3.364 </a:t>
            </a: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tutor coinvolti (+1964 rispetto al 2022)</a:t>
            </a:r>
            <a:b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3.611</a:t>
            </a: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scuole elementari coinvolte ( + 311 rispetto al 2022)</a:t>
            </a:r>
          </a:p>
          <a:p>
            <a:pPr algn="ctr"/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81B2C5-0908-F7D8-A968-CAECB492C717}"/>
              </a:ext>
            </a:extLst>
          </p:cNvPr>
          <p:cNvSpPr txBox="1"/>
          <p:nvPr/>
        </p:nvSpPr>
        <p:spPr>
          <a:xfrm>
            <a:off x="538776" y="2901686"/>
            <a:ext cx="33800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Scuola Attiva Junior 2023 </a:t>
            </a:r>
            <a:b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601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tecnici coinvolti (+ 141 rispetto al 2022)</a:t>
            </a:r>
            <a:b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1.071 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scuole medie coinvolte (+471 rispetto al 2022)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68C3FD-1688-3B57-CD9E-1D8C6514428C}"/>
              </a:ext>
            </a:extLst>
          </p:cNvPr>
          <p:cNvSpPr txBox="1"/>
          <p:nvPr/>
        </p:nvSpPr>
        <p:spPr>
          <a:xfrm>
            <a:off x="7990267" y="2865429"/>
            <a:ext cx="3568784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Volley S3</a:t>
            </a:r>
            <a:b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Anche per il 2024 il progetto Volley S3 è stato riconosciuto dal MIUR.</a:t>
            </a:r>
            <a:endParaRPr lang="it-IT" sz="1300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3B873C7-7561-7533-D158-0DDA314F9043}"/>
              </a:ext>
            </a:extLst>
          </p:cNvPr>
          <p:cNvSpPr txBox="1"/>
          <p:nvPr/>
        </p:nvSpPr>
        <p:spPr>
          <a:xfrm>
            <a:off x="3201393" y="4349908"/>
            <a:ext cx="5789214" cy="111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numeri negli eventi 2023:</a:t>
            </a:r>
            <a:b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21</a:t>
            </a: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eventi di piazza in cui era presente il villaggio Volley S3 (+ 9 rispetto al 2022)</a:t>
            </a:r>
            <a:b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alt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34.450</a:t>
            </a:r>
            <a:r>
              <a:rPr lang="it-IT" alt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giovani atleti coinvolti (+ 17.300 rispetto al 2022)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E5FEE61-00EC-D0C0-2231-E00000AC4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45" y="2301233"/>
            <a:ext cx="2351111" cy="17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ECD4F67-A1E1-EA06-D6C7-479AF7F4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422" y="-2955334"/>
            <a:ext cx="17337450" cy="105604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FBBCD10-6C32-A861-012F-F718CB9D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7053" y="-943540"/>
            <a:ext cx="13108785" cy="874507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D818AFC5-042F-49AE-2A8B-ADC911A39012}"/>
              </a:ext>
            </a:extLst>
          </p:cNvPr>
          <p:cNvSpPr txBox="1"/>
          <p:nvPr/>
        </p:nvSpPr>
        <p:spPr>
          <a:xfrm>
            <a:off x="4496962" y="358600"/>
            <a:ext cx="6912714" cy="5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3100" b="1" spc="1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GRANDI EVENTI 2023 VERSO… 2026 </a:t>
            </a:r>
            <a:endParaRPr lang="en-US" sz="3100" b="1" dirty="0">
              <a:solidFill>
                <a:schemeClr val="bg1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68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lementi grafici, schermata, Carattere, logo&#10;&#10;Descrizione generata automaticamente">
            <a:extLst>
              <a:ext uri="{FF2B5EF4-FFF2-40B4-BE49-F238E27FC236}">
                <a16:creationId xmlns:a16="http://schemas.microsoft.com/office/drawing/2014/main" id="{6B1142D1-238A-67C1-3793-84649DEC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39" y="2933480"/>
            <a:ext cx="2777520" cy="81753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EDBC71E-8621-CEF5-2EA9-D9E04B753D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5594975"/>
            <a:ext cx="12192000" cy="174624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E160E-78C2-7028-564E-1DCE12B51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4DE9413-7DB5-9F34-71D4-716C710D0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B844CA7-A839-31E0-A4BE-DF9AB5A20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35" name="TextBox 6">
            <a:extLst>
              <a:ext uri="{FF2B5EF4-FFF2-40B4-BE49-F238E27FC236}">
                <a16:creationId xmlns:a16="http://schemas.microsoft.com/office/drawing/2014/main" id="{28A15F7D-0229-F14E-F688-EF60E2534FEB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22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F4DC90E-03AB-CB44-BD6A-4A23D16657B5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</a:t>
            </a: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EUROPEI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0DE5B86-298D-E742-B47B-8008E24EF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11" y="245269"/>
            <a:ext cx="1710728" cy="90839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8B8680-807A-29AA-CA91-AD2C6538D722}"/>
              </a:ext>
            </a:extLst>
          </p:cNvPr>
          <p:cNvSpPr txBox="1"/>
          <p:nvPr/>
        </p:nvSpPr>
        <p:spPr>
          <a:xfrm>
            <a:off x="936714" y="1362459"/>
            <a:ext cx="1031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L’edizione </a:t>
            </a:r>
            <a:r>
              <a:rPr lang="it-IT" sz="1500" b="1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2023</a:t>
            </a:r>
            <a:r>
              <a:rPr lang="it-IT" sz="1500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 dei </a:t>
            </a:r>
            <a:r>
              <a:rPr lang="it-IT" sz="1500" b="1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Campionati Europei Femminili e Maschili </a:t>
            </a:r>
            <a:r>
              <a:rPr lang="it-IT" sz="1500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ha rappresentato un momento straordinario per la pallavolo italiana.</a:t>
            </a:r>
          </a:p>
        </p:txBody>
      </p:sp>
      <p:pic>
        <p:nvPicPr>
          <p:cNvPr id="3" name="Immagine 2" descr="Immagine che contiene schermata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04473F78-14F5-AEB4-B259-CAD9E417A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159" y="2318557"/>
            <a:ext cx="3885844" cy="533254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schermata&#10;&#10;Descrizione generata automaticamente">
            <a:extLst>
              <a:ext uri="{FF2B5EF4-FFF2-40B4-BE49-F238E27FC236}">
                <a16:creationId xmlns:a16="http://schemas.microsoft.com/office/drawing/2014/main" id="{C2484672-AF24-BC66-C54A-4726499F1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158" y="3253592"/>
            <a:ext cx="2165947" cy="567143"/>
          </a:xfrm>
          <a:prstGeom prst="rect">
            <a:avLst/>
          </a:prstGeom>
        </p:spPr>
      </p:pic>
      <p:pic>
        <p:nvPicPr>
          <p:cNvPr id="7" name="Immagine 6" descr="Immagine che contiene schermata, Elementi grafici, grafica&#10;&#10;Descrizione generata automaticamente">
            <a:extLst>
              <a:ext uri="{FF2B5EF4-FFF2-40B4-BE49-F238E27FC236}">
                <a16:creationId xmlns:a16="http://schemas.microsoft.com/office/drawing/2014/main" id="{43165F3D-340F-0C89-60CD-A996EE933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8158" y="4157143"/>
            <a:ext cx="2981556" cy="567143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2033BF60-2E22-ACD3-7727-BAEFB5817E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3995" y="2285944"/>
            <a:ext cx="3885844" cy="592388"/>
          </a:xfrm>
          <a:prstGeom prst="rect">
            <a:avLst/>
          </a:prstGeom>
        </p:spPr>
      </p:pic>
      <p:pic>
        <p:nvPicPr>
          <p:cNvPr id="8" name="Immagine 7" descr="Immagine che contiene schermata, logo, arancione, testo&#10;&#10;Descrizione generata automaticamente">
            <a:extLst>
              <a:ext uri="{FF2B5EF4-FFF2-40B4-BE49-F238E27FC236}">
                <a16:creationId xmlns:a16="http://schemas.microsoft.com/office/drawing/2014/main" id="{605B8DFD-2ED7-53E7-AC96-3F9CF53622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9689" y="3827886"/>
            <a:ext cx="2641266" cy="817535"/>
          </a:xfrm>
          <a:prstGeom prst="rect">
            <a:avLst/>
          </a:prstGeom>
        </p:spPr>
      </p:pic>
      <p:pic>
        <p:nvPicPr>
          <p:cNvPr id="17" name="Immagine 16" descr="Immagine che contiene schermata, Elementi grafici, cerchio, logo&#10;&#10;Descrizione generata automaticamente">
            <a:extLst>
              <a:ext uri="{FF2B5EF4-FFF2-40B4-BE49-F238E27FC236}">
                <a16:creationId xmlns:a16="http://schemas.microsoft.com/office/drawing/2014/main" id="{58C6CFEE-7842-4152-E715-4A9099885D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0779" y="4891791"/>
            <a:ext cx="2856991" cy="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65270F-F01D-8C41-9C54-B45E345B83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594975"/>
            <a:ext cx="12192000" cy="174624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E160E-78C2-7028-564E-1DCE12B5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4DE9413-7DB5-9F34-71D4-716C710D0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B844CA7-A839-31E0-A4BE-DF9AB5A20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35" name="TextBox 6">
            <a:extLst>
              <a:ext uri="{FF2B5EF4-FFF2-40B4-BE49-F238E27FC236}">
                <a16:creationId xmlns:a16="http://schemas.microsoft.com/office/drawing/2014/main" id="{28A15F7D-0229-F14E-F688-EF60E2534FEB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23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9E37C24-9FD7-9DD1-573F-0B59F0253C06}"/>
              </a:ext>
            </a:extLst>
          </p:cNvPr>
          <p:cNvSpPr txBox="1"/>
          <p:nvPr/>
        </p:nvSpPr>
        <p:spPr>
          <a:xfrm>
            <a:off x="2369263" y="4188828"/>
            <a:ext cx="1355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STAMPA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7209F1C-6105-7B43-29B9-BD48A8A609C3}"/>
              </a:ext>
            </a:extLst>
          </p:cNvPr>
          <p:cNvSpPr txBox="1"/>
          <p:nvPr/>
        </p:nvSpPr>
        <p:spPr>
          <a:xfrm>
            <a:off x="8110305" y="4259046"/>
            <a:ext cx="135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37,4 milioni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Audience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liv broadcasting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EC98DB2-463D-0FD3-AF5B-ABB6A1A0B8F3}"/>
              </a:ext>
            </a:extLst>
          </p:cNvPr>
          <p:cNvSpPr txBox="1"/>
          <p:nvPr/>
        </p:nvSpPr>
        <p:spPr>
          <a:xfrm>
            <a:off x="9696037" y="4259046"/>
            <a:ext cx="1355349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5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108,3 milioni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Audience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Cumulativa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complessiva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F4DC90E-03AB-CB44-BD6A-4A23D16657B5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</a:t>
            </a: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EUROPEI 2023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8B8680-807A-29AA-CA91-AD2C6538D722}"/>
              </a:ext>
            </a:extLst>
          </p:cNvPr>
          <p:cNvSpPr txBox="1"/>
          <p:nvPr/>
        </p:nvSpPr>
        <p:spPr>
          <a:xfrm>
            <a:off x="690804" y="1362459"/>
            <a:ext cx="102184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… e tutto questo ci proietta a una nuova avventura: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48B463-DC76-0EC1-32A7-8E036D5B7322}"/>
              </a:ext>
            </a:extLst>
          </p:cNvPr>
          <p:cNvSpPr txBox="1"/>
          <p:nvPr/>
        </p:nvSpPr>
        <p:spPr>
          <a:xfrm>
            <a:off x="2819400" y="2166931"/>
            <a:ext cx="655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oppins" pitchFamily="2" charset="77"/>
                <a:cs typeface="Poppins" pitchFamily="2" charset="77"/>
              </a:rPr>
              <a:t>L’ORGANIZZAZIONE DEL </a:t>
            </a:r>
          </a:p>
          <a:p>
            <a:pPr algn="ctr"/>
            <a:endParaRPr lang="it-IT" sz="3500" b="1" dirty="0">
              <a:solidFill>
                <a:srgbClr val="00418E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B67CDD-A515-C9E2-E447-373B60746578}"/>
              </a:ext>
            </a:extLst>
          </p:cNvPr>
          <p:cNvSpPr txBox="1"/>
          <p:nvPr/>
        </p:nvSpPr>
        <p:spPr>
          <a:xfrm>
            <a:off x="2819400" y="2978503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CAMPIONATO EUROPEO MASCHILE  2026</a:t>
            </a:r>
          </a:p>
        </p:txBody>
      </p:sp>
    </p:spTree>
    <p:extLst>
      <p:ext uri="{BB962C8B-B14F-4D97-AF65-F5344CB8AC3E}">
        <p14:creationId xmlns:p14="http://schemas.microsoft.com/office/powerpoint/2010/main" val="5844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1CD734-F98C-9314-577B-D4D2B4D1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06698" y="-647634"/>
            <a:ext cx="16096148" cy="86755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FD7D77-4095-3029-EC0D-DF369F23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6533" y="-1677054"/>
            <a:ext cx="13365065" cy="97909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7D51B4-EDEC-DDFA-229C-FAF494325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01" y="4888185"/>
            <a:ext cx="2357226" cy="14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C97B0A-A86E-F14F-03C5-77C903BF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02E319-14D5-A734-BD75-85471079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CDAF052-4430-DAB4-51F9-A552B7A6C335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SITTING VOLLEY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CE4EB3-4357-D0A3-0965-B562D020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C5C213-ED33-FA0E-4E12-D02049A8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E9BDE-9B8F-8CAA-4192-1D0D6510F230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297A64-8480-C0FE-25C3-09A639D9A77A}"/>
              </a:ext>
            </a:extLst>
          </p:cNvPr>
          <p:cNvSpPr txBox="1"/>
          <p:nvPr/>
        </p:nvSpPr>
        <p:spPr>
          <a:xfrm>
            <a:off x="2357718" y="1688780"/>
            <a:ext cx="7476564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Dal 9 al 16 ottobre la città di Caorle (VE) ha ospitato per la prima volta in Italia i Campionati Europei femminili e maschili di </a:t>
            </a:r>
            <a:r>
              <a:rPr lang="it-IT" sz="1500" dirty="0" err="1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sitting</a:t>
            </a:r>
            <a: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volley. </a:t>
            </a:r>
            <a:b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</a:br>
            <a:endParaRPr lang="it-IT" sz="1500" dirty="0">
              <a:solidFill>
                <a:srgbClr val="00418E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b="0" i="0" dirty="0">
                <a:solidFill>
                  <a:srgbClr val="00418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Grazie alla vittoria, le azzurre hanno anche </a:t>
            </a:r>
            <a:r>
              <a:rPr lang="it-IT" sz="1500" b="1" i="0" dirty="0">
                <a:solidFill>
                  <a:srgbClr val="00418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conquistato il meritato pass per i Giochi Paralimpici di Parigi 2024.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500" dirty="0">
              <a:solidFill>
                <a:srgbClr val="00418E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 </a:t>
            </a:r>
            <a:r>
              <a:rPr lang="it-IT" sz="1500" b="1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 NUMERI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b="1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49.397 </a:t>
            </a:r>
            <a: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spettatori totali in streaming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b="1" dirty="0">
                <a:solidFill>
                  <a:srgbClr val="00418E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78 gare </a:t>
            </a: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totali trasmesse (76 in streaming e 2 in TV)</a:t>
            </a:r>
            <a:endParaRPr lang="it-IT" sz="1500" dirty="0">
              <a:solidFill>
                <a:srgbClr val="00418E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b="1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2.231.000 </a:t>
            </a:r>
            <a:r>
              <a:rPr lang="it-IT" sz="1500" dirty="0">
                <a:solidFill>
                  <a:srgbClr val="00418E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persone raggiunte sui canali social della FIPAV </a:t>
            </a:r>
          </a:p>
          <a:p>
            <a:pPr algn="just"/>
            <a:endParaRPr lang="it-IT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4108323-9D59-945F-9FF7-5C98F9F7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654C814-E6E7-DE6F-5C5B-0D7E0A2B9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E6CDF1D-2CA1-33C5-6C85-70FDC8B7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372DA0-2D86-7412-2973-0A22BC08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1E60B29-99E8-3090-7D12-FE61C3890BA0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COMUNICAZIONE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653BD8F-DD65-22FB-A26F-16AF6C66F751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26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628EE7AE-D77E-E96F-4499-44A3A6D4C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825177"/>
              </p:ext>
            </p:extLst>
          </p:nvPr>
        </p:nvGraphicFramePr>
        <p:xfrm>
          <a:off x="956904" y="2018802"/>
          <a:ext cx="4449984" cy="235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id="{8FF3F9D6-868F-E134-371A-3E3B3F9BA609}"/>
              </a:ext>
            </a:extLst>
          </p:cNvPr>
          <p:cNvSpPr txBox="1"/>
          <p:nvPr/>
        </p:nvSpPr>
        <p:spPr>
          <a:xfrm>
            <a:off x="1763353" y="1182286"/>
            <a:ext cx="6912714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2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Facebook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1908DFB-896B-0352-5592-2F03DCA99565}"/>
              </a:ext>
            </a:extLst>
          </p:cNvPr>
          <p:cNvGrpSpPr/>
          <p:nvPr/>
        </p:nvGrpSpPr>
        <p:grpSpPr>
          <a:xfrm>
            <a:off x="956904" y="4255486"/>
            <a:ext cx="9448800" cy="1698079"/>
            <a:chOff x="956904" y="4255486"/>
            <a:chExt cx="9448800" cy="1698079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E9812F7-C1D9-2484-49A4-6642F5CB212B}"/>
                </a:ext>
              </a:extLst>
            </p:cNvPr>
            <p:cNvSpPr txBox="1"/>
            <p:nvPr/>
          </p:nvSpPr>
          <p:spPr>
            <a:xfrm>
              <a:off x="956904" y="4901692"/>
              <a:ext cx="94488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6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persone raggiunte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47DB98C-9AB5-6903-6CAB-C64B316E4C01}"/>
                </a:ext>
              </a:extLst>
            </p:cNvPr>
            <p:cNvSpPr txBox="1"/>
            <p:nvPr/>
          </p:nvSpPr>
          <p:spPr>
            <a:xfrm>
              <a:off x="956904" y="5265493"/>
              <a:ext cx="43259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1.8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visualizzazioni video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CF049DF-5C23-7359-B7A1-72C3468EBDFD}"/>
                </a:ext>
              </a:extLst>
            </p:cNvPr>
            <p:cNvSpPr txBox="1"/>
            <p:nvPr/>
          </p:nvSpPr>
          <p:spPr>
            <a:xfrm>
              <a:off x="956904" y="5630400"/>
              <a:ext cx="39814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1.200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 contenuti pubblicati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1E2D923-78CA-9F4F-CCC3-43514B85B65B}"/>
                </a:ext>
              </a:extLst>
            </p:cNvPr>
            <p:cNvSpPr txBox="1"/>
            <p:nvPr/>
          </p:nvSpPr>
          <p:spPr>
            <a:xfrm>
              <a:off x="956904" y="4255486"/>
              <a:ext cx="6912714" cy="509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5"/>
                </a:lnSpc>
              </a:pPr>
              <a:r>
                <a:rPr lang="en-US" sz="1500" b="1" dirty="0">
                  <a:solidFill>
                    <a:srgbClr val="00B0F0"/>
                  </a:solidFill>
                  <a:latin typeface="Poppins" pitchFamily="2" charset="77"/>
                  <a:ea typeface="Arial" charset="0"/>
                  <a:cs typeface="Poppins" pitchFamily="2" charset="77"/>
                </a:rPr>
                <a:t>2023</a:t>
              </a:r>
            </a:p>
          </p:txBody>
        </p: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D2E37E8E-AD84-F6D5-66B1-5299C1B974D4}"/>
              </a:ext>
            </a:extLst>
          </p:cNvPr>
          <p:cNvSpPr txBox="1"/>
          <p:nvPr/>
        </p:nvSpPr>
        <p:spPr>
          <a:xfrm>
            <a:off x="6881453" y="1182286"/>
            <a:ext cx="6912714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2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X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D45106B-6FE1-7ECF-5022-686E35CAED09}"/>
              </a:ext>
            </a:extLst>
          </p:cNvPr>
          <p:cNvGrpSpPr/>
          <p:nvPr/>
        </p:nvGrpSpPr>
        <p:grpSpPr>
          <a:xfrm>
            <a:off x="6075004" y="4255486"/>
            <a:ext cx="9448800" cy="1333172"/>
            <a:chOff x="6075004" y="4255486"/>
            <a:chExt cx="9448800" cy="1333172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B870BE2-7EBF-99BA-1C4D-583835D957AF}"/>
                </a:ext>
              </a:extLst>
            </p:cNvPr>
            <p:cNvSpPr txBox="1"/>
            <p:nvPr/>
          </p:nvSpPr>
          <p:spPr>
            <a:xfrm>
              <a:off x="6075004" y="4901692"/>
              <a:ext cx="94488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3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persone raggiunte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5D08F7C-FF4D-7365-1820-DFC82E6FA69C}"/>
                </a:ext>
              </a:extLst>
            </p:cNvPr>
            <p:cNvSpPr txBox="1"/>
            <p:nvPr/>
          </p:nvSpPr>
          <p:spPr>
            <a:xfrm>
              <a:off x="6075004" y="5265493"/>
              <a:ext cx="43259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1.500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 contenuti pubblicati</a:t>
              </a: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A4BAD7C4-0811-5D57-664D-E7FD92D98B1E}"/>
                </a:ext>
              </a:extLst>
            </p:cNvPr>
            <p:cNvSpPr txBox="1"/>
            <p:nvPr/>
          </p:nvSpPr>
          <p:spPr>
            <a:xfrm>
              <a:off x="6075004" y="4255486"/>
              <a:ext cx="6912714" cy="509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5"/>
                </a:lnSpc>
              </a:pPr>
              <a:r>
                <a:rPr lang="en-US" sz="1500" b="1" dirty="0">
                  <a:solidFill>
                    <a:srgbClr val="00B0F0"/>
                  </a:solidFill>
                  <a:latin typeface="Poppins" pitchFamily="2" charset="77"/>
                  <a:ea typeface="Arial" charset="0"/>
                  <a:cs typeface="Poppins" pitchFamily="2" charset="77"/>
                </a:rPr>
                <a:t>2023</a:t>
              </a:r>
            </a:p>
          </p:txBody>
        </p:sp>
      </p:grpSp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12C159E3-7609-AE57-CD76-FE034729C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333782"/>
              </p:ext>
            </p:extLst>
          </p:nvPr>
        </p:nvGraphicFramePr>
        <p:xfrm>
          <a:off x="6075004" y="1936751"/>
          <a:ext cx="4650505" cy="244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4" name="Immagine 23">
            <a:extLst>
              <a:ext uri="{FF2B5EF4-FFF2-40B4-BE49-F238E27FC236}">
                <a16:creationId xmlns:a16="http://schemas.microsoft.com/office/drawing/2014/main" id="{437FCF44-DD48-76F4-B287-D6000BF0D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004" y="1147923"/>
            <a:ext cx="579966" cy="57996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AC60091-B5A3-2B8B-AD18-5EA1484E6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04" y="1139315"/>
            <a:ext cx="579965" cy="5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0" grpId="0">
        <p:bldAsOne/>
      </p:bldGraphic>
      <p:bldP spid="11" grpId="0"/>
      <p:bldP spid="18" grpId="0"/>
      <p:bldGraphic spid="2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F3F0B81-E339-FE47-3EFE-E2D2F0D527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4B73DA-70C7-794B-09C5-B463F32D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D4597C2-CBB4-40FC-FD38-2168E8A9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F39BB3-D53F-D2AC-6E07-730A4A02C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4ACEBF8A-5DB1-16CB-94D4-739BF726F602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COMUNICAZIONE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CCA723F-8C61-0BBC-C596-EB5F91871887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27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794C6A4-7079-DC72-CC04-170B584AACEB}"/>
              </a:ext>
            </a:extLst>
          </p:cNvPr>
          <p:cNvSpPr txBox="1"/>
          <p:nvPr/>
        </p:nvSpPr>
        <p:spPr>
          <a:xfrm>
            <a:off x="1763353" y="1182286"/>
            <a:ext cx="6912714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2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Instagram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361E071-3CA2-67FF-2C4B-0FDCBF6753B9}"/>
              </a:ext>
            </a:extLst>
          </p:cNvPr>
          <p:cNvGrpSpPr/>
          <p:nvPr/>
        </p:nvGrpSpPr>
        <p:grpSpPr>
          <a:xfrm>
            <a:off x="956904" y="4255486"/>
            <a:ext cx="9448800" cy="1928912"/>
            <a:chOff x="956904" y="4255486"/>
            <a:chExt cx="9448800" cy="1928912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A98328B-1FBE-F81A-0DDC-AAE2BB8608F4}"/>
                </a:ext>
              </a:extLst>
            </p:cNvPr>
            <p:cNvSpPr txBox="1"/>
            <p:nvPr/>
          </p:nvSpPr>
          <p:spPr>
            <a:xfrm>
              <a:off x="956904" y="4901692"/>
              <a:ext cx="94488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3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persone raggiunte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C22A687-1B93-8AC8-1AB7-0075FFC99252}"/>
                </a:ext>
              </a:extLst>
            </p:cNvPr>
            <p:cNvSpPr txBox="1"/>
            <p:nvPr/>
          </p:nvSpPr>
          <p:spPr>
            <a:xfrm>
              <a:off x="956904" y="5265493"/>
              <a:ext cx="46056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332.460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follower totali (+46% rispetto al 2021) 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5581C06-F9CE-38F5-F93F-58D1CE700553}"/>
                </a:ext>
              </a:extLst>
            </p:cNvPr>
            <p:cNvSpPr txBox="1"/>
            <p:nvPr/>
          </p:nvSpPr>
          <p:spPr>
            <a:xfrm>
              <a:off x="956904" y="5630400"/>
              <a:ext cx="43516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 150.000 </a:t>
              </a:r>
              <a:r>
                <a:rPr lang="it-IT" sz="1500" dirty="0" err="1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views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 (media visualizzazioni per video)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DD2C4CAC-F750-E3B4-DB4D-86BA7B963A1E}"/>
                </a:ext>
              </a:extLst>
            </p:cNvPr>
            <p:cNvSpPr txBox="1"/>
            <p:nvPr/>
          </p:nvSpPr>
          <p:spPr>
            <a:xfrm>
              <a:off x="956904" y="4255486"/>
              <a:ext cx="6912714" cy="509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5"/>
                </a:lnSpc>
              </a:pPr>
              <a:r>
                <a:rPr lang="en-US" sz="1500" b="1" dirty="0">
                  <a:solidFill>
                    <a:srgbClr val="00B0F0"/>
                  </a:solidFill>
                  <a:latin typeface="Poppins" pitchFamily="2" charset="77"/>
                  <a:ea typeface="Arial" charset="0"/>
                  <a:cs typeface="Poppins" pitchFamily="2" charset="77"/>
                </a:rPr>
                <a:t>2023</a:t>
              </a:r>
            </a:p>
          </p:txBody>
        </p:sp>
      </p:grpSp>
      <p:graphicFrame>
        <p:nvGraphicFramePr>
          <p:cNvPr id="39" name="Grafico 38">
            <a:extLst>
              <a:ext uri="{FF2B5EF4-FFF2-40B4-BE49-F238E27FC236}">
                <a16:creationId xmlns:a16="http://schemas.microsoft.com/office/drawing/2014/main" id="{84D28BF4-A806-67BA-1A56-141280AD3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467920"/>
              </p:ext>
            </p:extLst>
          </p:nvPr>
        </p:nvGraphicFramePr>
        <p:xfrm>
          <a:off x="321904" y="1964098"/>
          <a:ext cx="4605696" cy="2434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6">
            <a:extLst>
              <a:ext uri="{FF2B5EF4-FFF2-40B4-BE49-F238E27FC236}">
                <a16:creationId xmlns:a16="http://schemas.microsoft.com/office/drawing/2014/main" id="{74BF0D87-E18C-9D84-FBC3-12455CA62AB3}"/>
              </a:ext>
            </a:extLst>
          </p:cNvPr>
          <p:cNvSpPr txBox="1"/>
          <p:nvPr/>
        </p:nvSpPr>
        <p:spPr>
          <a:xfrm>
            <a:off x="7264402" y="1262512"/>
            <a:ext cx="2427667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2500" b="1" dirty="0" err="1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Sito</a:t>
            </a:r>
            <a:r>
              <a:rPr lang="en-US" sz="2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web FIPAV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82DDBA0-3E65-E6ED-1C23-73A9078837F5}"/>
              </a:ext>
            </a:extLst>
          </p:cNvPr>
          <p:cNvGrpSpPr/>
          <p:nvPr/>
        </p:nvGrpSpPr>
        <p:grpSpPr>
          <a:xfrm>
            <a:off x="6468006" y="2237279"/>
            <a:ext cx="9448800" cy="1333172"/>
            <a:chOff x="6468006" y="2237279"/>
            <a:chExt cx="9448800" cy="1333172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9DB0CED2-4EFB-4DA5-1DE7-8C1D79FA4565}"/>
                </a:ext>
              </a:extLst>
            </p:cNvPr>
            <p:cNvSpPr txBox="1"/>
            <p:nvPr/>
          </p:nvSpPr>
          <p:spPr>
            <a:xfrm>
              <a:off x="6468006" y="2883485"/>
              <a:ext cx="94488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5,3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utenti unici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7F358D9-7737-9A26-0E0B-2FD0FC7E0B4C}"/>
                </a:ext>
              </a:extLst>
            </p:cNvPr>
            <p:cNvSpPr txBox="1"/>
            <p:nvPr/>
          </p:nvSpPr>
          <p:spPr>
            <a:xfrm>
              <a:off x="6468006" y="3247286"/>
              <a:ext cx="46056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18 MILIONI </a:t>
              </a:r>
              <a:r>
                <a:rPr lang="it-IT" sz="15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visualizzazioni di pagina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9A1EFE83-B14D-46AD-1437-AB1276018774}"/>
                </a:ext>
              </a:extLst>
            </p:cNvPr>
            <p:cNvSpPr txBox="1"/>
            <p:nvPr/>
          </p:nvSpPr>
          <p:spPr>
            <a:xfrm>
              <a:off x="6468006" y="2237279"/>
              <a:ext cx="6912714" cy="509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5"/>
                </a:lnSpc>
              </a:pPr>
              <a:r>
                <a:rPr lang="en-US" sz="1500" b="1" dirty="0">
                  <a:solidFill>
                    <a:srgbClr val="00B0F0"/>
                  </a:solidFill>
                  <a:latin typeface="Poppins" pitchFamily="2" charset="77"/>
                  <a:ea typeface="Arial" charset="0"/>
                  <a:cs typeface="Poppins" pitchFamily="2" charset="77"/>
                </a:rPr>
                <a:t>2023</a:t>
              </a: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9FC1DDE5-ADDA-FA23-D087-7FD726B6DC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59586" y="1247933"/>
            <a:ext cx="650061" cy="65405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54C1DBB-0EB3-0191-61A4-159EBC579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707" y="1165813"/>
            <a:ext cx="653688" cy="6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39" grpId="0">
        <p:bldAsOne/>
      </p:bldGraphic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DAF244B-420A-E06F-CA62-642D6B5877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16200000">
            <a:off x="4556262" y="2192528"/>
            <a:ext cx="3079475" cy="92638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C1F2125-E188-4F2C-2CF6-7FBA0E64F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0800000" flipH="1">
            <a:off x="2767626" y="-627858"/>
            <a:ext cx="12333514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976ED4-B813-4E74-127D-97A32F218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A8D03AE5-45DB-7C52-9CF2-CE0E38FED321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AUTOPRODUZIONI STREAMING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BA1509-26D0-AD01-6DD0-BE0B9D516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7FF85D-0675-6ECF-BBAF-ED5DA2306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8A206-CDF9-731F-E4C3-3269B01CFB4C}"/>
              </a:ext>
            </a:extLst>
          </p:cNvPr>
          <p:cNvSpPr txBox="1"/>
          <p:nvPr/>
        </p:nvSpPr>
        <p:spPr>
          <a:xfrm>
            <a:off x="11640020" y="6198785"/>
            <a:ext cx="551980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28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82DC1BE-9B70-B15D-0C8D-6E63AA8E2DA7}"/>
              </a:ext>
            </a:extLst>
          </p:cNvPr>
          <p:cNvGrpSpPr/>
          <p:nvPr/>
        </p:nvGrpSpPr>
        <p:grpSpPr>
          <a:xfrm>
            <a:off x="1425896" y="3983954"/>
            <a:ext cx="6912714" cy="994369"/>
            <a:chOff x="1425896" y="3983954"/>
            <a:chExt cx="6912714" cy="994369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6F96B4C-C751-E27F-C5AE-2B2B1B430D64}"/>
                </a:ext>
              </a:extLst>
            </p:cNvPr>
            <p:cNvSpPr txBox="1"/>
            <p:nvPr/>
          </p:nvSpPr>
          <p:spPr>
            <a:xfrm>
              <a:off x="1425896" y="4501269"/>
              <a:ext cx="398656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Aumento delle produzioni del </a:t>
              </a:r>
              <a:r>
                <a:rPr lang="it-IT" sz="25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563%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38EFB8CF-5DF3-DBB3-4723-FC31F2DEA197}"/>
                </a:ext>
              </a:extLst>
            </p:cNvPr>
            <p:cNvSpPr txBox="1"/>
            <p:nvPr/>
          </p:nvSpPr>
          <p:spPr>
            <a:xfrm>
              <a:off x="1425896" y="3983954"/>
              <a:ext cx="6912714" cy="509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5"/>
                </a:lnSpc>
              </a:pPr>
              <a:r>
                <a:rPr lang="en-US" sz="1500" b="1" dirty="0">
                  <a:solidFill>
                    <a:srgbClr val="00418E"/>
                  </a:solidFill>
                  <a:latin typeface="Poppins" pitchFamily="2" charset="77"/>
                  <a:ea typeface="Arial" charset="0"/>
                  <a:cs typeface="Poppins" pitchFamily="2" charset="77"/>
                </a:rPr>
                <a:t>2023</a:t>
              </a:r>
            </a:p>
          </p:txBody>
        </p:sp>
      </p:grp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F737D62-7D10-F577-80E5-41F7C0274B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324082"/>
              </p:ext>
            </p:extLst>
          </p:nvPr>
        </p:nvGraphicFramePr>
        <p:xfrm>
          <a:off x="1008355" y="1290638"/>
          <a:ext cx="4902540" cy="249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4318F0-4D2B-7B14-35DE-4092ED40C792}"/>
              </a:ext>
            </a:extLst>
          </p:cNvPr>
          <p:cNvSpPr txBox="1"/>
          <p:nvPr/>
        </p:nvSpPr>
        <p:spPr>
          <a:xfrm>
            <a:off x="2055142" y="5582393"/>
            <a:ext cx="9448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Totale visualizzazioni: </a:t>
            </a:r>
            <a:r>
              <a:rPr lang="it-IT" sz="1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1.253.627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05C5211-BE0D-AC2A-B99F-FB49C8469925}"/>
              </a:ext>
            </a:extLst>
          </p:cNvPr>
          <p:cNvSpPr txBox="1"/>
          <p:nvPr/>
        </p:nvSpPr>
        <p:spPr>
          <a:xfrm>
            <a:off x="2055142" y="5910354"/>
            <a:ext cx="9448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Dirette autoprodotte: </a:t>
            </a:r>
            <a:r>
              <a:rPr lang="it-IT" sz="1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681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9DCEE3-021B-9ACE-B5FB-771D4811E5CD}"/>
              </a:ext>
            </a:extLst>
          </p:cNvPr>
          <p:cNvSpPr txBox="1"/>
          <p:nvPr/>
        </p:nvSpPr>
        <p:spPr>
          <a:xfrm>
            <a:off x="5597502" y="5398441"/>
            <a:ext cx="94488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Proiezione dell’incremento dell’abbattimento dei costi di</a:t>
            </a:r>
          </a:p>
          <a:p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autoproduzioni svolti dal Settore Comunicazione &amp; </a:t>
            </a:r>
          </a:p>
          <a:p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Marketing FIPAV per la </a:t>
            </a:r>
            <a:r>
              <a:rPr lang="it-IT" sz="1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stagione 2024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1A53C06-C211-5242-E5F7-6EB72F87B750}"/>
              </a:ext>
            </a:extLst>
          </p:cNvPr>
          <p:cNvSpPr txBox="1"/>
          <p:nvPr/>
        </p:nvSpPr>
        <p:spPr>
          <a:xfrm>
            <a:off x="6096000" y="6105943"/>
            <a:ext cx="944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incremento numero dirette: </a:t>
            </a:r>
            <a:r>
              <a:rPr lang="it-IT" sz="1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800</a:t>
            </a:r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 totali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incremento visualizzazioni: </a:t>
            </a:r>
            <a:r>
              <a:rPr lang="it-IT" sz="13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1.600.100</a:t>
            </a:r>
            <a:r>
              <a:rPr lang="it-IT" sz="13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 totali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311C6D9D-A0AD-2348-3C12-443D4C44F7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262552"/>
              </p:ext>
            </p:extLst>
          </p:nvPr>
        </p:nvGraphicFramePr>
        <p:xfrm>
          <a:off x="6232078" y="1290638"/>
          <a:ext cx="4997150" cy="254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4" name="Gruppo 13">
            <a:extLst>
              <a:ext uri="{FF2B5EF4-FFF2-40B4-BE49-F238E27FC236}">
                <a16:creationId xmlns:a16="http://schemas.microsoft.com/office/drawing/2014/main" id="{538916B4-A41C-A662-C2F1-6BB1ADBEE7DA}"/>
              </a:ext>
            </a:extLst>
          </p:cNvPr>
          <p:cNvGrpSpPr/>
          <p:nvPr/>
        </p:nvGrpSpPr>
        <p:grpSpPr>
          <a:xfrm>
            <a:off x="6779542" y="3956382"/>
            <a:ext cx="9448800" cy="1024489"/>
            <a:chOff x="6779542" y="3956382"/>
            <a:chExt cx="9448800" cy="1024489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6EC3B58-4F01-7848-D063-1E69241BC611}"/>
                </a:ext>
              </a:extLst>
            </p:cNvPr>
            <p:cNvSpPr txBox="1"/>
            <p:nvPr/>
          </p:nvSpPr>
          <p:spPr>
            <a:xfrm>
              <a:off x="6779542" y="3956382"/>
              <a:ext cx="944880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Raggiunti </a:t>
              </a:r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47.800</a:t>
              </a:r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 iscritti (nel 2021 erano 29.000)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FB9A64D-FB40-181B-1E43-1BCAF0D7F8D2}"/>
                </a:ext>
              </a:extLst>
            </p:cNvPr>
            <p:cNvSpPr txBox="1"/>
            <p:nvPr/>
          </p:nvSpPr>
          <p:spPr>
            <a:xfrm>
              <a:off x="6779542" y="4320183"/>
              <a:ext cx="52084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14.3 MILIONI </a:t>
              </a:r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visualizzazioni totali del canale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A73577-537A-8E79-7ED2-8ED056B3A694}"/>
                </a:ext>
              </a:extLst>
            </p:cNvPr>
            <p:cNvSpPr txBox="1"/>
            <p:nvPr/>
          </p:nvSpPr>
          <p:spPr>
            <a:xfrm>
              <a:off x="6779542" y="4688483"/>
              <a:ext cx="52084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b="1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6.9 MILIONI </a:t>
              </a:r>
              <a:r>
                <a:rPr lang="it-IT" sz="1300" dirty="0">
                  <a:solidFill>
                    <a:srgbClr val="00418E"/>
                  </a:solidFill>
                  <a:latin typeface="Poppins" pitchFamily="2" charset="77"/>
                  <a:cs typeface="Poppins" pitchFamily="2" charset="77"/>
                </a:rPr>
                <a:t>di visualizzazioni generate nel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3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5" grpId="0">
        <p:bldAsOne/>
      </p:bldGraphic>
      <p:bldP spid="17" grpId="0"/>
      <p:bldP spid="18" grpId="0"/>
      <p:bldP spid="21" grpId="0"/>
      <p:bldP spid="22" grpId="0"/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FEB218-FD98-6A3B-DE7A-39EB9BC299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67CC9E-42C5-36F6-6447-41BCA007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042AC6-2C6A-0D64-9A59-48620DDC7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E69681B-F9A3-6B9F-CA8F-15273B8A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AD94752D-BCD0-BD67-4461-D3DAF538AEC3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29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D7A9B0E-E4D1-0ECA-7A68-000561BD03E3}"/>
              </a:ext>
            </a:extLst>
          </p:cNvPr>
          <p:cNvSpPr txBox="1"/>
          <p:nvPr/>
        </p:nvSpPr>
        <p:spPr>
          <a:xfrm>
            <a:off x="2489184" y="1242637"/>
            <a:ext cx="6912714" cy="66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5500" b="1" spc="10" dirty="0">
                <a:solidFill>
                  <a:srgbClr val="00418E"/>
                </a:solidFill>
                <a:effectLst/>
                <a:latin typeface="Poppins" pitchFamily="2" charset="77"/>
                <a:cs typeface="Poppins" pitchFamily="2" charset="77"/>
              </a:rPr>
              <a:t>2024</a:t>
            </a:r>
            <a:endParaRPr lang="en-US" sz="5500" b="1" dirty="0">
              <a:solidFill>
                <a:srgbClr val="00418E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17D0AF-9478-36CF-9C74-85AF6E4E7FB3}"/>
              </a:ext>
            </a:extLst>
          </p:cNvPr>
          <p:cNvSpPr txBox="1"/>
          <p:nvPr/>
        </p:nvSpPr>
        <p:spPr>
          <a:xfrm>
            <a:off x="2489184" y="1888096"/>
            <a:ext cx="6912714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3500" b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COSA FAREMO QUEST'ANNO</a:t>
            </a:r>
            <a:endParaRPr lang="en-US" sz="3500" b="1" dirty="0">
              <a:solidFill>
                <a:srgbClr val="00B0F0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28477-5627-0967-B5D9-2747EEF142AC}"/>
              </a:ext>
            </a:extLst>
          </p:cNvPr>
          <p:cNvSpPr txBox="1"/>
          <p:nvPr/>
        </p:nvSpPr>
        <p:spPr>
          <a:xfrm>
            <a:off x="2489184" y="2900009"/>
            <a:ext cx="6912714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- 2</a:t>
            </a:r>
            <a:r>
              <a:rPr lang="it-IT" sz="2000" b="1" baseline="300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ND</a:t>
            </a: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 ROUND CEV U18W e U18M </a:t>
            </a:r>
            <a:r>
              <a:rPr lang="it-IT" sz="20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 Cavalese e Policoro</a:t>
            </a:r>
            <a:endParaRPr lang="en-US" sz="2000" dirty="0">
              <a:solidFill>
                <a:srgbClr val="00418E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8B1B66A-C1B8-FF0C-9DAA-D6244E909A37}"/>
              </a:ext>
            </a:extLst>
          </p:cNvPr>
          <p:cNvSpPr txBox="1"/>
          <p:nvPr/>
        </p:nvSpPr>
        <p:spPr>
          <a:xfrm>
            <a:off x="2489184" y="3455821"/>
            <a:ext cx="6912714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 SENIORES AMICHEVOLI</a:t>
            </a:r>
            <a:endParaRPr lang="en-US" sz="2000" b="1" dirty="0">
              <a:solidFill>
                <a:srgbClr val="00418E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F82C323-CE3A-6D35-C714-BEE54264ED36}"/>
              </a:ext>
            </a:extLst>
          </p:cNvPr>
          <p:cNvSpPr txBox="1"/>
          <p:nvPr/>
        </p:nvSpPr>
        <p:spPr>
          <a:xfrm>
            <a:off x="2489184" y="4011633"/>
            <a:ext cx="6912714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 EUROPEO U22W </a:t>
            </a:r>
            <a:r>
              <a:rPr lang="it-IT" sz="20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 Copertino e Lecce</a:t>
            </a:r>
            <a:endParaRPr lang="en-US" sz="2000" dirty="0">
              <a:solidFill>
                <a:srgbClr val="00418E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DD05382-D3D8-ECD6-5A53-FDA9159F18E0}"/>
              </a:ext>
            </a:extLst>
          </p:cNvPr>
          <p:cNvSpPr txBox="1"/>
          <p:nvPr/>
        </p:nvSpPr>
        <p:spPr>
          <a:xfrm>
            <a:off x="2489184" y="4567445"/>
            <a:ext cx="6912714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-</a:t>
            </a:r>
            <a:r>
              <a:rPr lang="it-IT" sz="2000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 e... </a:t>
            </a:r>
            <a:r>
              <a:rPr lang="it-IT" sz="2000" b="1" dirty="0">
                <a:solidFill>
                  <a:srgbClr val="00418E"/>
                </a:solidFill>
                <a:latin typeface="Poppins" pitchFamily="2" charset="77"/>
                <a:cs typeface="Poppins" pitchFamily="2" charset="77"/>
              </a:rPr>
              <a:t>IL SOGNO OLIMPICO</a:t>
            </a:r>
            <a:endParaRPr lang="en-US" sz="2000" b="1" dirty="0">
              <a:solidFill>
                <a:srgbClr val="00418E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15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  <p:bldP spid="9" grpId="0" build="allAtOnce"/>
      <p:bldP spid="10" grpId="0" build="allAtOnce"/>
      <p:bldP spid="1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84F115-8148-208F-DE28-58060857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7777" y="-1264289"/>
            <a:ext cx="15410329" cy="104882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08FC5A-B1FF-34C6-7B25-30EEB095A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1EFECC6-1E71-F731-0CBC-23D730B47F46}"/>
              </a:ext>
            </a:extLst>
          </p:cNvPr>
          <p:cNvSpPr txBox="1"/>
          <p:nvPr/>
        </p:nvSpPr>
        <p:spPr>
          <a:xfrm>
            <a:off x="949735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CHI SIAMO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257354C-A894-10DF-B34D-3417A2C67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469EBA-4EFC-825C-9676-B8C6DE29E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D66F5040-A4AB-7F30-63D4-B7879139870D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E7A78B1-6E9D-7970-9D25-3DE839A7B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63" y="940924"/>
            <a:ext cx="2637174" cy="128875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E4E8A8-C0F9-5633-A7AD-9E6F8A86B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41" y="999648"/>
            <a:ext cx="1419888" cy="8871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216E626-A29F-A900-E61B-8E45DC6FE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93" y="4508492"/>
            <a:ext cx="967640" cy="124108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40A7278-6636-8052-5F6D-A18632BB2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02" y="211138"/>
            <a:ext cx="1997437" cy="151947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FC7A184-6503-1D1C-5398-4122D9974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34" y="5219989"/>
            <a:ext cx="1371495" cy="98141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A42418E-774B-485E-24CB-3364419AC6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14" y="4385801"/>
            <a:ext cx="4817534" cy="270986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79BFB97-C881-C823-97D2-014A0B23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81" y="2074068"/>
            <a:ext cx="1982437" cy="270986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56FB1D3-24E3-3826-2B3B-5C76D7C46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3566396"/>
            <a:ext cx="2371520" cy="43558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622DCC5-86E3-5404-EA3D-27E4264BFD3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911257" y="4120721"/>
            <a:ext cx="2579054" cy="751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B49FAE-AF61-2033-32B8-84CE242674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5912" y="2643245"/>
            <a:ext cx="2281082" cy="9127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0D33BE-05EC-4106-D7AD-4F6F7B44A4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241" y="2048846"/>
            <a:ext cx="1071121" cy="10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F22570-982F-E10C-32BA-1F039BDEB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533" y="-1212411"/>
            <a:ext cx="16096148" cy="86755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4AECB3-1467-F57F-06C3-F5C0A00F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14" y="1875361"/>
            <a:ext cx="2273171" cy="31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94F37A-9038-411D-E3FD-D1A61D7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126AB1A-CD4A-74F8-E8DF-BFC10972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C07CF4E-D1DC-67B9-24B9-CBFAA6C4E7C3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QUANTI SIAMO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13F0BD-E0E4-E01B-2F2C-113895234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D656A2A-4DDF-052D-676F-880CDD43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16753-7F02-AE00-5E25-8F449DCE883E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04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9A060EE-2B66-2EF3-095E-BED219E68EF0}"/>
              </a:ext>
            </a:extLst>
          </p:cNvPr>
          <p:cNvSpPr txBox="1"/>
          <p:nvPr/>
        </p:nvSpPr>
        <p:spPr>
          <a:xfrm>
            <a:off x="2639643" y="3429000"/>
            <a:ext cx="6912714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it-IT" sz="11000" b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441.533</a:t>
            </a:r>
            <a:endParaRPr lang="en-US" sz="11000" b="1" dirty="0">
              <a:solidFill>
                <a:srgbClr val="00B0F0"/>
              </a:solidFill>
              <a:latin typeface="Poppins" pitchFamily="2" charset="77"/>
              <a:ea typeface="Arial" charset="0"/>
              <a:cs typeface="Poppins" pitchFamily="2" charset="77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E71B179-E323-A572-EEF3-E30558F12821}"/>
              </a:ext>
            </a:extLst>
          </p:cNvPr>
          <p:cNvSpPr txBox="1"/>
          <p:nvPr/>
        </p:nvSpPr>
        <p:spPr>
          <a:xfrm>
            <a:off x="4533910" y="366942"/>
            <a:ext cx="6912714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b="1" i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IN GENERALE</a:t>
            </a:r>
          </a:p>
        </p:txBody>
      </p:sp>
    </p:spTree>
    <p:extLst>
      <p:ext uri="{BB962C8B-B14F-4D97-AF65-F5344CB8AC3E}">
        <p14:creationId xmlns:p14="http://schemas.microsoft.com/office/powerpoint/2010/main" val="38886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58E03E-18F2-5D04-39C4-AA2B72790C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400000">
            <a:off x="4069582" y="1788359"/>
            <a:ext cx="4052836" cy="12192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7158C66-0ED3-079B-C6B5-D540F5D1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C5DAB07-7CE9-088B-5625-272AF65D6127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QUANTI SIAMO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974F8C-F2DA-DE22-2211-99EE456C6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BB9B451-1BBC-E416-7717-FB1A3C76F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2106A22-34AA-56B9-C7B2-D803B245C37E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05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516691AE-A3A5-B37F-2CD3-4283A1D1D9C1}"/>
              </a:ext>
            </a:extLst>
          </p:cNvPr>
          <p:cNvSpPr txBox="1"/>
          <p:nvPr/>
        </p:nvSpPr>
        <p:spPr>
          <a:xfrm>
            <a:off x="4846927" y="4907638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63.151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B259243-56BD-BB53-7DB2-DB97699E7A08}"/>
              </a:ext>
            </a:extLst>
          </p:cNvPr>
          <p:cNvSpPr/>
          <p:nvPr/>
        </p:nvSpPr>
        <p:spPr>
          <a:xfrm>
            <a:off x="5268762" y="3264408"/>
            <a:ext cx="566928" cy="17572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870D647B-7F17-A425-6B86-05CD01AF31C3}"/>
              </a:ext>
            </a:extLst>
          </p:cNvPr>
          <p:cNvSpPr txBox="1"/>
          <p:nvPr/>
        </p:nvSpPr>
        <p:spPr>
          <a:xfrm>
            <a:off x="6465712" y="4907638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17.754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274982B-FA3A-F752-F81E-FDE09E173E04}"/>
              </a:ext>
            </a:extLst>
          </p:cNvPr>
          <p:cNvSpPr/>
          <p:nvPr/>
        </p:nvSpPr>
        <p:spPr>
          <a:xfrm>
            <a:off x="6867876" y="4693716"/>
            <a:ext cx="566928" cy="327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27883E8A-C7B8-85CE-1CFB-4EC623C979E7}"/>
              </a:ext>
            </a:extLst>
          </p:cNvPr>
          <p:cNvSpPr txBox="1"/>
          <p:nvPr/>
        </p:nvSpPr>
        <p:spPr>
          <a:xfrm>
            <a:off x="5067953" y="1440607"/>
            <a:ext cx="1011956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DIRIGENTI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36E8169-84AC-11F9-9A14-5A2E9D4D159C}"/>
              </a:ext>
            </a:extLst>
          </p:cNvPr>
          <p:cNvSpPr txBox="1"/>
          <p:nvPr/>
        </p:nvSpPr>
        <p:spPr>
          <a:xfrm>
            <a:off x="6616672" y="1440607"/>
            <a:ext cx="116765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ALLENATORI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2DEC89D-22C7-759A-218D-90EF100EC887}"/>
              </a:ext>
            </a:extLst>
          </p:cNvPr>
          <p:cNvCxnSpPr>
            <a:cxnSpLocks/>
          </p:cNvCxnSpPr>
          <p:nvPr/>
        </p:nvCxnSpPr>
        <p:spPr>
          <a:xfrm>
            <a:off x="1878770" y="5021686"/>
            <a:ext cx="775543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6">
            <a:extLst>
              <a:ext uri="{FF2B5EF4-FFF2-40B4-BE49-F238E27FC236}">
                <a16:creationId xmlns:a16="http://schemas.microsoft.com/office/drawing/2014/main" id="{DB176D3E-1B22-320C-0E28-F110CE4A1FDE}"/>
              </a:ext>
            </a:extLst>
          </p:cNvPr>
          <p:cNvSpPr txBox="1"/>
          <p:nvPr/>
        </p:nvSpPr>
        <p:spPr>
          <a:xfrm>
            <a:off x="8771665" y="1161684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20B71-0B4F-6316-429E-72F7DA96793E}"/>
              </a:ext>
            </a:extLst>
          </p:cNvPr>
          <p:cNvSpPr txBox="1"/>
          <p:nvPr/>
        </p:nvSpPr>
        <p:spPr>
          <a:xfrm>
            <a:off x="4533910" y="366942"/>
            <a:ext cx="6912714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b="1" i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IN GENERALE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F231B54-C7C8-D3CE-CFBB-FAF1C85042F9}"/>
              </a:ext>
            </a:extLst>
          </p:cNvPr>
          <p:cNvSpPr txBox="1"/>
          <p:nvPr/>
        </p:nvSpPr>
        <p:spPr>
          <a:xfrm>
            <a:off x="3339148" y="4878707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3.893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5B68D45-A6DA-A7BB-47EA-3BCFF0ECADEE}"/>
              </a:ext>
            </a:extLst>
          </p:cNvPr>
          <p:cNvSpPr/>
          <p:nvPr/>
        </p:nvSpPr>
        <p:spPr>
          <a:xfrm>
            <a:off x="3711812" y="4944630"/>
            <a:ext cx="566928" cy="856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72C09C9B-6BF8-396B-2555-3CBF8FCE08D6}"/>
              </a:ext>
            </a:extLst>
          </p:cNvPr>
          <p:cNvSpPr txBox="1"/>
          <p:nvPr/>
        </p:nvSpPr>
        <p:spPr>
          <a:xfrm>
            <a:off x="3529979" y="1440607"/>
            <a:ext cx="1011956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SOCIETA’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536FDDD-41FF-7E4C-B0A3-EB1FB0CC7653}"/>
              </a:ext>
            </a:extLst>
          </p:cNvPr>
          <p:cNvSpPr txBox="1"/>
          <p:nvPr/>
        </p:nvSpPr>
        <p:spPr>
          <a:xfrm>
            <a:off x="7981971" y="4907638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5.471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B5E55EF-40A1-FDA8-0982-51DE184D1883}"/>
              </a:ext>
            </a:extLst>
          </p:cNvPr>
          <p:cNvSpPr/>
          <p:nvPr/>
        </p:nvSpPr>
        <p:spPr>
          <a:xfrm>
            <a:off x="8354639" y="4907638"/>
            <a:ext cx="566928" cy="1140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30592B6-F085-EF41-157C-87E1742E8475}"/>
              </a:ext>
            </a:extLst>
          </p:cNvPr>
          <p:cNvSpPr txBox="1"/>
          <p:nvPr/>
        </p:nvSpPr>
        <p:spPr>
          <a:xfrm>
            <a:off x="8054275" y="1440607"/>
            <a:ext cx="116765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ARBITRI</a:t>
            </a:r>
          </a:p>
        </p:txBody>
      </p:sp>
    </p:spTree>
    <p:extLst>
      <p:ext uri="{BB962C8B-B14F-4D97-AF65-F5344CB8AC3E}">
        <p14:creationId xmlns:p14="http://schemas.microsoft.com/office/powerpoint/2010/main" val="14482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 animBg="1"/>
      <p:bldP spid="33" grpId="0"/>
      <p:bldP spid="34" grpId="0"/>
      <p:bldP spid="4" grpId="0"/>
      <p:bldP spid="12" grpId="0"/>
      <p:bldP spid="13" grpId="0" animBg="1"/>
      <p:bldP spid="14" grpId="0"/>
      <p:bldP spid="16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2B5719-F500-D868-0215-B69BBE5481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986582" y="-2386605"/>
            <a:ext cx="14226347" cy="932686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C2C8257-E1FA-91D5-0A5B-0C39854B90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5403851"/>
            <a:ext cx="12192000" cy="17462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138641D-E91E-300C-42C3-DF3A28126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65E6404-C943-3526-C724-8C044F450EEE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QUANTI SIAMO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C8DEF6-D58C-DE1B-D55A-CB53A10F9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8C049C-7499-3005-0B16-45A336074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7A7D4D9-B94F-F9BC-6513-4EA64F54F3CB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06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D6B056-4D37-1057-3850-272B7B215415}"/>
              </a:ext>
            </a:extLst>
          </p:cNvPr>
          <p:cNvSpPr txBox="1"/>
          <p:nvPr/>
        </p:nvSpPr>
        <p:spPr>
          <a:xfrm>
            <a:off x="4533910" y="366942"/>
            <a:ext cx="6912714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b="1" i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I NUMERI DEI TESSERATI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70C546D-E3AC-42A6-D1A1-946EB31B95BE}"/>
              </a:ext>
            </a:extLst>
          </p:cNvPr>
          <p:cNvSpPr txBox="1"/>
          <p:nvPr/>
        </p:nvSpPr>
        <p:spPr>
          <a:xfrm>
            <a:off x="1944806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2019/2020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57DFEC6-B931-C83A-C0AC-76E0079298A4}"/>
              </a:ext>
            </a:extLst>
          </p:cNvPr>
          <p:cNvSpPr txBox="1"/>
          <p:nvPr/>
        </p:nvSpPr>
        <p:spPr>
          <a:xfrm>
            <a:off x="3273803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2020/2021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637DD06-E8E8-7858-BDB9-609CEA12CBD9}"/>
              </a:ext>
            </a:extLst>
          </p:cNvPr>
          <p:cNvSpPr txBox="1"/>
          <p:nvPr/>
        </p:nvSpPr>
        <p:spPr>
          <a:xfrm>
            <a:off x="4557520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2021/2022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644FFE4-F3C2-C2D7-F367-25EAFEE0AA9D}"/>
              </a:ext>
            </a:extLst>
          </p:cNvPr>
          <p:cNvSpPr txBox="1"/>
          <p:nvPr/>
        </p:nvSpPr>
        <p:spPr>
          <a:xfrm>
            <a:off x="5858187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2022/2023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9D01C81-ED46-1721-0AEC-20FA11813666}"/>
              </a:ext>
            </a:extLst>
          </p:cNvPr>
          <p:cNvSpPr txBox="1"/>
          <p:nvPr/>
        </p:nvSpPr>
        <p:spPr>
          <a:xfrm>
            <a:off x="7107124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2023/2024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0DF1D65-23FD-3FEE-8271-DBD12860E30F}"/>
              </a:ext>
            </a:extLst>
          </p:cNvPr>
          <p:cNvSpPr/>
          <p:nvPr/>
        </p:nvSpPr>
        <p:spPr>
          <a:xfrm>
            <a:off x="2317474" y="3874476"/>
            <a:ext cx="566928" cy="9238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2CC27FE-B414-166F-1E67-699EFBD87610}"/>
              </a:ext>
            </a:extLst>
          </p:cNvPr>
          <p:cNvSpPr/>
          <p:nvPr/>
        </p:nvSpPr>
        <p:spPr>
          <a:xfrm>
            <a:off x="3619039" y="4185372"/>
            <a:ext cx="566928" cy="6129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71F7B83-91BE-986E-E88E-AF0CA782D426}"/>
              </a:ext>
            </a:extLst>
          </p:cNvPr>
          <p:cNvSpPr/>
          <p:nvPr/>
        </p:nvSpPr>
        <p:spPr>
          <a:xfrm>
            <a:off x="4930188" y="4034613"/>
            <a:ext cx="566928" cy="7636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43EB59-BDCC-F604-AE51-48EBB0734E42}"/>
              </a:ext>
            </a:extLst>
          </p:cNvPr>
          <p:cNvSpPr/>
          <p:nvPr/>
        </p:nvSpPr>
        <p:spPr>
          <a:xfrm>
            <a:off x="6239999" y="3536225"/>
            <a:ext cx="566928" cy="12620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7C9D78A-0C61-9C41-0E34-EE82C06A8E7A}"/>
              </a:ext>
            </a:extLst>
          </p:cNvPr>
          <p:cNvSpPr/>
          <p:nvPr/>
        </p:nvSpPr>
        <p:spPr>
          <a:xfrm>
            <a:off x="7434072" y="3329074"/>
            <a:ext cx="566928" cy="14692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3B65CB4-5D8D-3F1E-FA56-1378D97B9A50}"/>
              </a:ext>
            </a:extLst>
          </p:cNvPr>
          <p:cNvSpPr txBox="1"/>
          <p:nvPr/>
        </p:nvSpPr>
        <p:spPr>
          <a:xfrm>
            <a:off x="1944806" y="4684260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308.184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2516AD6F-7384-2DA0-04F9-6EFA12F88563}"/>
              </a:ext>
            </a:extLst>
          </p:cNvPr>
          <p:cNvSpPr txBox="1"/>
          <p:nvPr/>
        </p:nvSpPr>
        <p:spPr>
          <a:xfrm>
            <a:off x="3273803" y="4684260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219.629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E6155537-C3F4-076C-277B-1D1935BF30F7}"/>
              </a:ext>
            </a:extLst>
          </p:cNvPr>
          <p:cNvSpPr txBox="1"/>
          <p:nvPr/>
        </p:nvSpPr>
        <p:spPr>
          <a:xfrm>
            <a:off x="4557520" y="4684260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288.572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EE3DA64-D69C-FECA-11EB-A77121EC695F}"/>
              </a:ext>
            </a:extLst>
          </p:cNvPr>
          <p:cNvSpPr txBox="1"/>
          <p:nvPr/>
        </p:nvSpPr>
        <p:spPr>
          <a:xfrm>
            <a:off x="5858187" y="4684260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334.786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056E1C5-29B2-AF36-0463-C81ACD391A3B}"/>
              </a:ext>
            </a:extLst>
          </p:cNvPr>
          <p:cNvSpPr txBox="1"/>
          <p:nvPr/>
        </p:nvSpPr>
        <p:spPr>
          <a:xfrm>
            <a:off x="7107124" y="4684260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342.933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45CCE9FD-22CC-16E9-9076-C42CB296A8E7}"/>
              </a:ext>
            </a:extLst>
          </p:cNvPr>
          <p:cNvCxnSpPr/>
          <p:nvPr/>
        </p:nvCxnSpPr>
        <p:spPr>
          <a:xfrm>
            <a:off x="1188720" y="4798308"/>
            <a:ext cx="8037576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DB8D8461-9B95-0285-33E6-ABB075645C24}"/>
              </a:ext>
            </a:extLst>
          </p:cNvPr>
          <p:cNvSpPr/>
          <p:nvPr/>
        </p:nvSpPr>
        <p:spPr>
          <a:xfrm>
            <a:off x="0" y="1988359"/>
            <a:ext cx="9939528" cy="1604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39EB1E1-B370-9F43-9509-7E980FB8F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609" y="1325352"/>
            <a:ext cx="3307964" cy="111011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07AFB10-6D93-3E3C-C1E6-877DD94D2537}"/>
              </a:ext>
            </a:extLst>
          </p:cNvPr>
          <p:cNvSpPr txBox="1"/>
          <p:nvPr/>
        </p:nvSpPr>
        <p:spPr>
          <a:xfrm>
            <a:off x="1077553" y="2593901"/>
            <a:ext cx="1338141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1500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08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" grpId="0"/>
      <p:bldP spid="9" grpId="0"/>
      <p:bldP spid="14" grpId="0"/>
      <p:bldP spid="15" grpId="0"/>
      <p:bldP spid="16" grpId="0"/>
      <p:bldP spid="17" grpId="1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3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C422F9-66B0-1D63-075C-78E111E2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-1643099" y="0"/>
            <a:ext cx="227972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2B5F262-D010-53E4-EC2E-FE9A72EB0D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-1721225" y="-1292473"/>
            <a:ext cx="15423777" cy="104973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BC6DAB-9C73-CFBC-9FAB-9C7701474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2D731E-087D-F434-3ED3-C6E6F14B83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0" y="5557100"/>
            <a:ext cx="12192000" cy="17462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B430C9-4EE1-0256-FC72-52C75E012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67456-3848-3AA1-A862-F2FB762F276A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LE NAZIONALI VINCENTI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0CA6F81-28DE-845B-0893-C7AF001B1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FE3CB56-CC29-A818-049B-BCDFB4FA9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FBA06D2-C5E1-0F34-6BD4-B6E571EEB60A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07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DBC30889-FCCD-B54A-1019-4D6098B8D6E6}"/>
              </a:ext>
            </a:extLst>
          </p:cNvPr>
          <p:cNvSpPr txBox="1">
            <a:spLocks/>
          </p:cNvSpPr>
          <p:nvPr/>
        </p:nvSpPr>
        <p:spPr>
          <a:xfrm>
            <a:off x="1625964" y="1439070"/>
            <a:ext cx="8940072" cy="123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</a:t>
            </a: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Nazionali Italiane 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sono fortemente riconosciute e rappresentano un </a:t>
            </a:r>
            <a:r>
              <a:rPr lang="it-IT" sz="1300" b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patrimonio economico, valoriale e sociale nazionale</a:t>
            </a:r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algn="just"/>
            <a:r>
              <a:rPr lang="it-IT" sz="13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due squadre hanno fatto la storia del volley, diventando tra le Nazionali più vincenti al mondo.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90CDA38-C3C8-3927-9BA5-7B420B317D63}"/>
              </a:ext>
            </a:extLst>
          </p:cNvPr>
          <p:cNvSpPr txBox="1">
            <a:spLocks/>
          </p:cNvSpPr>
          <p:nvPr/>
        </p:nvSpPr>
        <p:spPr>
          <a:xfrm>
            <a:off x="960671" y="3582591"/>
            <a:ext cx="4389120" cy="355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MEDAGLIE OLIMPICHE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Maschili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DE77B78B-0E68-51E9-9AB1-651B48994E34}"/>
              </a:ext>
            </a:extLst>
          </p:cNvPr>
          <p:cNvSpPr txBox="1">
            <a:spLocks/>
          </p:cNvSpPr>
          <p:nvPr/>
        </p:nvSpPr>
        <p:spPr>
          <a:xfrm>
            <a:off x="5580322" y="3543075"/>
            <a:ext cx="4389120" cy="632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ORI MONDIALI</a:t>
            </a:r>
            <a:b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 </a:t>
            </a:r>
            <a:r>
              <a:rPr lang="it-IT" sz="15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Maschili e 1 Femminile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2FD570DC-D8C7-DCC4-34FC-AB77656E08EB}"/>
              </a:ext>
            </a:extLst>
          </p:cNvPr>
          <p:cNvSpPr txBox="1">
            <a:spLocks/>
          </p:cNvSpPr>
          <p:nvPr/>
        </p:nvSpPr>
        <p:spPr>
          <a:xfrm>
            <a:off x="8847170" y="3550694"/>
            <a:ext cx="4389120" cy="632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ARGENTI MONDIALI</a:t>
            </a:r>
            <a:b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</a:t>
            </a:r>
            <a:r>
              <a:rPr lang="it-IT" sz="15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Maschili e 1 Femminile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7106D201-3A1A-8F8E-E6E2-B129ABA7D6A2}"/>
              </a:ext>
            </a:extLst>
          </p:cNvPr>
          <p:cNvSpPr txBox="1">
            <a:spLocks/>
          </p:cNvSpPr>
          <p:nvPr/>
        </p:nvSpPr>
        <p:spPr>
          <a:xfrm>
            <a:off x="5580322" y="4313310"/>
            <a:ext cx="4389120" cy="632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</a:t>
            </a: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ORI EUROPEI</a:t>
            </a:r>
            <a:b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15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 </a:t>
            </a:r>
            <a:r>
              <a:rPr lang="it-IT" sz="15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Maschili e 3 Femminile</a:t>
            </a:r>
          </a:p>
        </p:txBody>
      </p:sp>
      <p:pic>
        <p:nvPicPr>
          <p:cNvPr id="21" name="Immagine 20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A38E3DA2-1A01-2D25-826C-799EB6E43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372" y="2540385"/>
            <a:ext cx="684347" cy="684347"/>
          </a:xfrm>
          <a:prstGeom prst="rect">
            <a:avLst/>
          </a:prstGeom>
        </p:spPr>
      </p:pic>
      <p:pic>
        <p:nvPicPr>
          <p:cNvPr id="23" name="Immagine 22" descr="Immagine che contiene cerchio, simbolo, moneta&#10;&#10;Descrizione generata automaticamente">
            <a:extLst>
              <a:ext uri="{FF2B5EF4-FFF2-40B4-BE49-F238E27FC236}">
                <a16:creationId xmlns:a16="http://schemas.microsoft.com/office/drawing/2014/main" id="{E20380D8-0108-65A7-C18D-AFFBB0EFDC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2962" y="2627415"/>
            <a:ext cx="684347" cy="6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1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DC64B7-EDF7-7CB5-47B1-6DB692A6D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1752133" y="-1226039"/>
            <a:ext cx="15423777" cy="104973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799DE7-385D-1CF2-AECE-17ADF7A19D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5557100"/>
            <a:ext cx="12192000" cy="17462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5987EED-6ADF-3D13-DA0A-2AE806ADF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0A3B5E4-C66C-6B36-B34D-3C0011A3AA6F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LE NAZIONALI GIOVANILI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9D92A34-BAC2-2470-46E4-587A2A18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748D45-0227-59F4-EF76-FD541B380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23C2506-25A3-DB3B-368A-29368C682FAE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08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B7EDBDBC-4427-27EB-757E-6925F8523B37}"/>
              </a:ext>
            </a:extLst>
          </p:cNvPr>
          <p:cNvSpPr txBox="1">
            <a:spLocks/>
          </p:cNvSpPr>
          <p:nvPr/>
        </p:nvSpPr>
        <p:spPr>
          <a:xfrm>
            <a:off x="6098780" y="2000056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U17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pic>
        <p:nvPicPr>
          <p:cNvPr id="19" name="Immagine 18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8B14A000-0282-5FEE-0A81-797FBEC6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22" y="1351463"/>
            <a:ext cx="454152" cy="454152"/>
          </a:xfrm>
          <a:prstGeom prst="rect">
            <a:avLst/>
          </a:prstGeom>
        </p:spPr>
      </p:pic>
      <p:sp>
        <p:nvSpPr>
          <p:cNvPr id="46" name="TextBox 6">
            <a:extLst>
              <a:ext uri="{FF2B5EF4-FFF2-40B4-BE49-F238E27FC236}">
                <a16:creationId xmlns:a16="http://schemas.microsoft.com/office/drawing/2014/main" id="{C38BADDA-8E4C-5AED-AE22-55ABD8A9B129}"/>
              </a:ext>
            </a:extLst>
          </p:cNvPr>
          <p:cNvSpPr txBox="1"/>
          <p:nvPr/>
        </p:nvSpPr>
        <p:spPr>
          <a:xfrm>
            <a:off x="4824392" y="3236841"/>
            <a:ext cx="2543217" cy="586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3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2022</a:t>
            </a:r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0E8C6147-416B-8991-F219-D3C3537DD5A1}"/>
              </a:ext>
            </a:extLst>
          </p:cNvPr>
          <p:cNvSpPr txBox="1">
            <a:spLocks/>
          </p:cNvSpPr>
          <p:nvPr/>
        </p:nvSpPr>
        <p:spPr>
          <a:xfrm>
            <a:off x="7710852" y="2834471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U18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35" name="Immagine 34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BF6F35BB-8F9D-E472-7CC4-FC40A0579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794" y="2185878"/>
            <a:ext cx="454152" cy="454152"/>
          </a:xfrm>
          <a:prstGeom prst="rect">
            <a:avLst/>
          </a:prstGeom>
        </p:spPr>
      </p:pic>
      <p:sp>
        <p:nvSpPr>
          <p:cNvPr id="37" name="Segnaposto testo 6">
            <a:extLst>
              <a:ext uri="{FF2B5EF4-FFF2-40B4-BE49-F238E27FC236}">
                <a16:creationId xmlns:a16="http://schemas.microsoft.com/office/drawing/2014/main" id="{0A343E7F-B758-E6E8-6CA8-24484C6BE4EF}"/>
              </a:ext>
            </a:extLst>
          </p:cNvPr>
          <p:cNvSpPr txBox="1">
            <a:spLocks/>
          </p:cNvSpPr>
          <p:nvPr/>
        </p:nvSpPr>
        <p:spPr>
          <a:xfrm>
            <a:off x="7710852" y="4217081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U19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pic>
        <p:nvPicPr>
          <p:cNvPr id="39" name="Immagine 38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4CFE7AD3-EF60-5F7C-8BA1-6244EEF92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794" y="3568488"/>
            <a:ext cx="454152" cy="454152"/>
          </a:xfrm>
          <a:prstGeom prst="rect">
            <a:avLst/>
          </a:prstGeom>
        </p:spPr>
      </p:pic>
      <p:sp>
        <p:nvSpPr>
          <p:cNvPr id="42" name="Segnaposto testo 6">
            <a:extLst>
              <a:ext uri="{FF2B5EF4-FFF2-40B4-BE49-F238E27FC236}">
                <a16:creationId xmlns:a16="http://schemas.microsoft.com/office/drawing/2014/main" id="{1DAD5B2F-50BE-24ED-FBEA-426285AAEEF6}"/>
              </a:ext>
            </a:extLst>
          </p:cNvPr>
          <p:cNvSpPr txBox="1">
            <a:spLocks/>
          </p:cNvSpPr>
          <p:nvPr/>
        </p:nvSpPr>
        <p:spPr>
          <a:xfrm>
            <a:off x="6133318" y="5065235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U20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43" name="Immagine 42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91FC7A22-6485-8BDB-476E-4F4BE26EF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260" y="4416642"/>
            <a:ext cx="454152" cy="454152"/>
          </a:xfrm>
          <a:prstGeom prst="rect">
            <a:avLst/>
          </a:prstGeom>
        </p:spPr>
      </p:pic>
      <p:sp>
        <p:nvSpPr>
          <p:cNvPr id="44" name="Segnaposto testo 6">
            <a:extLst>
              <a:ext uri="{FF2B5EF4-FFF2-40B4-BE49-F238E27FC236}">
                <a16:creationId xmlns:a16="http://schemas.microsoft.com/office/drawing/2014/main" id="{F20C0C59-09FB-0010-1AF5-EC633D475F08}"/>
              </a:ext>
            </a:extLst>
          </p:cNvPr>
          <p:cNvSpPr txBox="1">
            <a:spLocks/>
          </p:cNvSpPr>
          <p:nvPr/>
        </p:nvSpPr>
        <p:spPr>
          <a:xfrm>
            <a:off x="4247620" y="2000056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EYOF</a:t>
            </a:r>
            <a:b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45" name="Immagine 44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402729D2-58F7-E9E3-3290-BC44470B1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562" y="1351463"/>
            <a:ext cx="454152" cy="454152"/>
          </a:xfrm>
          <a:prstGeom prst="rect">
            <a:avLst/>
          </a:prstGeom>
        </p:spPr>
      </p:pic>
      <p:sp>
        <p:nvSpPr>
          <p:cNvPr id="53" name="Segnaposto testo 6">
            <a:extLst>
              <a:ext uri="{FF2B5EF4-FFF2-40B4-BE49-F238E27FC236}">
                <a16:creationId xmlns:a16="http://schemas.microsoft.com/office/drawing/2014/main" id="{1FB56900-A43A-7261-038B-F828B64328F0}"/>
              </a:ext>
            </a:extLst>
          </p:cNvPr>
          <p:cNvSpPr txBox="1">
            <a:spLocks/>
          </p:cNvSpPr>
          <p:nvPr/>
        </p:nvSpPr>
        <p:spPr>
          <a:xfrm>
            <a:off x="4247620" y="5065235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U21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pic>
        <p:nvPicPr>
          <p:cNvPr id="54" name="Immagine 53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EEC29943-1FC9-D823-1748-F281D7138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562" y="4416642"/>
            <a:ext cx="454152" cy="454152"/>
          </a:xfrm>
          <a:prstGeom prst="rect">
            <a:avLst/>
          </a:prstGeom>
        </p:spPr>
      </p:pic>
      <p:sp>
        <p:nvSpPr>
          <p:cNvPr id="55" name="Segnaposto testo 6">
            <a:extLst>
              <a:ext uri="{FF2B5EF4-FFF2-40B4-BE49-F238E27FC236}">
                <a16:creationId xmlns:a16="http://schemas.microsoft.com/office/drawing/2014/main" id="{C30CEBE5-DE4A-B704-E3DC-E1867F589972}"/>
              </a:ext>
            </a:extLst>
          </p:cNvPr>
          <p:cNvSpPr txBox="1">
            <a:spLocks/>
          </p:cNvSpPr>
          <p:nvPr/>
        </p:nvSpPr>
        <p:spPr>
          <a:xfrm>
            <a:off x="2736516" y="2834471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EYOF</a:t>
            </a:r>
            <a:b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pic>
        <p:nvPicPr>
          <p:cNvPr id="56" name="Immagine 55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F9048CFE-F024-408A-E49C-F6089D418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458" y="2185878"/>
            <a:ext cx="454152" cy="454152"/>
          </a:xfrm>
          <a:prstGeom prst="rect">
            <a:avLst/>
          </a:prstGeom>
        </p:spPr>
      </p:pic>
      <p:sp>
        <p:nvSpPr>
          <p:cNvPr id="60" name="Segnaposto testo 6">
            <a:extLst>
              <a:ext uri="{FF2B5EF4-FFF2-40B4-BE49-F238E27FC236}">
                <a16:creationId xmlns:a16="http://schemas.microsoft.com/office/drawing/2014/main" id="{8190F0F8-910C-F67B-69AC-B441718C2E1A}"/>
              </a:ext>
            </a:extLst>
          </p:cNvPr>
          <p:cNvSpPr txBox="1">
            <a:spLocks/>
          </p:cNvSpPr>
          <p:nvPr/>
        </p:nvSpPr>
        <p:spPr>
          <a:xfrm>
            <a:off x="2736516" y="4217081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U22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61" name="Immagine 60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E3DDCCFB-7C91-BEEA-E079-2AED26BEA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458" y="3568488"/>
            <a:ext cx="454152" cy="4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6" grpId="0"/>
      <p:bldP spid="24" grpId="0"/>
      <p:bldP spid="37" grpId="0"/>
      <p:bldP spid="42" grpId="0"/>
      <p:bldP spid="44" grpId="0"/>
      <p:bldP spid="53" grpId="0"/>
      <p:bldP spid="55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61BFEA-9875-DAFD-9578-6C8DB69D55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1742989" y="-1283329"/>
            <a:ext cx="15423777" cy="1049735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60DFAB4-A624-620D-9960-4E6D1A1B1C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-1643099" y="0"/>
            <a:ext cx="227972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799DE7-385D-1CF2-AECE-17ADF7A19D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5557100"/>
            <a:ext cx="12192000" cy="17462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5987EED-6ADF-3D13-DA0A-2AE806ADF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851" y="245269"/>
            <a:ext cx="844887" cy="1154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0A3B5E4-C66C-6B36-B34D-3C0011A3AA6F}"/>
              </a:ext>
            </a:extLst>
          </p:cNvPr>
          <p:cNvSpPr txBox="1"/>
          <p:nvPr/>
        </p:nvSpPr>
        <p:spPr>
          <a:xfrm>
            <a:off x="1077553" y="369486"/>
            <a:ext cx="6912714" cy="57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3325" b="1" dirty="0">
                <a:solidFill>
                  <a:srgbClr val="00B0F0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  LE NAZIONALI GIOVANILI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9D92A34-BAC2-2470-46E4-587A2A186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1138"/>
            <a:ext cx="1077553" cy="7818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748D45-0227-59F4-EF76-FD541B380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83446" y="6198786"/>
            <a:ext cx="908554" cy="65921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23C2506-25A3-DB3B-368A-29368C682FAE}"/>
              </a:ext>
            </a:extLst>
          </p:cNvPr>
          <p:cNvSpPr txBox="1"/>
          <p:nvPr/>
        </p:nvSpPr>
        <p:spPr>
          <a:xfrm>
            <a:off x="11640020" y="6198785"/>
            <a:ext cx="6912714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1500" i="1" dirty="0">
                <a:solidFill>
                  <a:schemeClr val="bg1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09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8445AFF-A0F1-6136-E9AF-3635DDCB4B0C}"/>
              </a:ext>
            </a:extLst>
          </p:cNvPr>
          <p:cNvSpPr txBox="1">
            <a:spLocks/>
          </p:cNvSpPr>
          <p:nvPr/>
        </p:nvSpPr>
        <p:spPr>
          <a:xfrm>
            <a:off x="6243058" y="2000056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U17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6C4A35C-1583-9C0B-4F29-E7311FE5AE49}"/>
              </a:ext>
            </a:extLst>
          </p:cNvPr>
          <p:cNvSpPr txBox="1"/>
          <p:nvPr/>
        </p:nvSpPr>
        <p:spPr>
          <a:xfrm>
            <a:off x="4824391" y="3236841"/>
            <a:ext cx="2543217" cy="586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3500" b="1" dirty="0">
                <a:solidFill>
                  <a:srgbClr val="00418E"/>
                </a:solidFill>
                <a:latin typeface="Poppins" panose="00000500000000000000" pitchFamily="2" charset="0"/>
                <a:ea typeface="Arial" charset="0"/>
                <a:cs typeface="Poppins" panose="00000500000000000000" pitchFamily="2" charset="0"/>
              </a:rPr>
              <a:t>2023</a:t>
            </a:r>
          </a:p>
        </p:txBody>
      </p:sp>
      <p:pic>
        <p:nvPicPr>
          <p:cNvPr id="16" name="Immagine 15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2AB15F49-9F88-DC55-DFAA-1A3691BEC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000" y="1351463"/>
            <a:ext cx="454152" cy="454152"/>
          </a:xfrm>
          <a:prstGeom prst="rect">
            <a:avLst/>
          </a:prstGeom>
        </p:spPr>
      </p:pic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24588503-5B79-1A4A-C151-9C3158268599}"/>
              </a:ext>
            </a:extLst>
          </p:cNvPr>
          <p:cNvSpPr txBox="1">
            <a:spLocks/>
          </p:cNvSpPr>
          <p:nvPr/>
        </p:nvSpPr>
        <p:spPr>
          <a:xfrm>
            <a:off x="7588228" y="3238170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U17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21" name="Immagine 20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5E358448-7CB6-D004-F56D-28D86C614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170" y="2589577"/>
            <a:ext cx="454152" cy="454152"/>
          </a:xfrm>
          <a:prstGeom prst="rect">
            <a:avLst/>
          </a:prstGeom>
        </p:spPr>
      </p:pic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F2D5BB91-5537-BEDD-1AA4-972917C64F7B}"/>
              </a:ext>
            </a:extLst>
          </p:cNvPr>
          <p:cNvSpPr txBox="1">
            <a:spLocks/>
          </p:cNvSpPr>
          <p:nvPr/>
        </p:nvSpPr>
        <p:spPr>
          <a:xfrm>
            <a:off x="6306624" y="4740503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U19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D77D5E6-0802-C126-BAE8-D190CEEB44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70566" y="4091910"/>
            <a:ext cx="454152" cy="454152"/>
          </a:xfrm>
          <a:prstGeom prst="rect">
            <a:avLst/>
          </a:prstGeom>
        </p:spPr>
      </p:pic>
      <p:sp>
        <p:nvSpPr>
          <p:cNvPr id="35" name="Segnaposto testo 6">
            <a:extLst>
              <a:ext uri="{FF2B5EF4-FFF2-40B4-BE49-F238E27FC236}">
                <a16:creationId xmlns:a16="http://schemas.microsoft.com/office/drawing/2014/main" id="{822718A6-1AB5-3B6B-A6FD-10635E804D12}"/>
              </a:ext>
            </a:extLst>
          </p:cNvPr>
          <p:cNvSpPr txBox="1">
            <a:spLocks/>
          </p:cNvSpPr>
          <p:nvPr/>
        </p:nvSpPr>
        <p:spPr>
          <a:xfrm>
            <a:off x="4038711" y="2000056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UNIVERSIADI</a:t>
            </a:r>
            <a:b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37" name="Immagine 36" descr="Immagine che contiene giallo, simbolo, oro, cerchio&#10;&#10;Descrizione generata automaticamente">
            <a:extLst>
              <a:ext uri="{FF2B5EF4-FFF2-40B4-BE49-F238E27FC236}">
                <a16:creationId xmlns:a16="http://schemas.microsoft.com/office/drawing/2014/main" id="{2FA1CABC-557F-2ACE-845A-D73323F28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653" y="1351463"/>
            <a:ext cx="454152" cy="454152"/>
          </a:xfrm>
          <a:prstGeom prst="rect">
            <a:avLst/>
          </a:prstGeom>
        </p:spPr>
      </p:pic>
      <p:sp>
        <p:nvSpPr>
          <p:cNvPr id="45" name="Segnaposto testo 6">
            <a:extLst>
              <a:ext uri="{FF2B5EF4-FFF2-40B4-BE49-F238E27FC236}">
                <a16:creationId xmlns:a16="http://schemas.microsoft.com/office/drawing/2014/main" id="{1B463424-3735-C172-10C8-0A60B800014E}"/>
              </a:ext>
            </a:extLst>
          </p:cNvPr>
          <p:cNvSpPr txBox="1">
            <a:spLocks/>
          </p:cNvSpPr>
          <p:nvPr/>
        </p:nvSpPr>
        <p:spPr>
          <a:xfrm>
            <a:off x="4038711" y="4803874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U21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Femminile</a:t>
            </a:r>
          </a:p>
          <a:p>
            <a:pPr marL="0" indent="0" algn="ctr">
              <a:buNone/>
            </a:pPr>
            <a:endParaRPr lang="it-IT" sz="2000" i="1" dirty="0">
              <a:solidFill>
                <a:srgbClr val="0041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A372EA6E-0B91-F545-D694-4A5E333789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702653" y="4155281"/>
            <a:ext cx="454152" cy="454152"/>
          </a:xfrm>
          <a:prstGeom prst="rect">
            <a:avLst/>
          </a:prstGeom>
        </p:spPr>
      </p:pic>
      <p:sp>
        <p:nvSpPr>
          <p:cNvPr id="52" name="Segnaposto testo 6">
            <a:extLst>
              <a:ext uri="{FF2B5EF4-FFF2-40B4-BE49-F238E27FC236}">
                <a16:creationId xmlns:a16="http://schemas.microsoft.com/office/drawing/2014/main" id="{47FF0EDD-9A6A-605D-FD17-4EEC05958498}"/>
              </a:ext>
            </a:extLst>
          </p:cNvPr>
          <p:cNvSpPr txBox="1">
            <a:spLocks/>
          </p:cNvSpPr>
          <p:nvPr/>
        </p:nvSpPr>
        <p:spPr>
          <a:xfrm>
            <a:off x="2613892" y="3238170"/>
            <a:ext cx="1782036" cy="548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EUROPEO U21 </a:t>
            </a:r>
            <a:r>
              <a:rPr lang="it-IT" sz="2000" i="1" dirty="0">
                <a:solidFill>
                  <a:srgbClr val="0041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Maschile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F4845EFC-9BC6-FCAB-AAC9-1063DB8399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277834" y="2589577"/>
            <a:ext cx="454152" cy="4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3" grpId="0"/>
      <p:bldP spid="35" grpId="0"/>
      <p:bldP spid="45" grpId="0"/>
      <p:bldP spid="5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1297</Words>
  <Application>Microsoft Office PowerPoint</Application>
  <PresentationFormat>Widescreen</PresentationFormat>
  <Paragraphs>221</Paragraphs>
  <Slides>30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Poppins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 Mac</dc:creator>
  <cp:lastModifiedBy>Anselmo TIburzi</cp:lastModifiedBy>
  <cp:revision>28</cp:revision>
  <dcterms:created xsi:type="dcterms:W3CDTF">2024-04-02T09:11:50Z</dcterms:created>
  <dcterms:modified xsi:type="dcterms:W3CDTF">2024-04-06T06:35:52Z</dcterms:modified>
</cp:coreProperties>
</file>